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86"/>
  </p:notesMasterIdLst>
  <p:sldIdLst>
    <p:sldId id="256" r:id="rId2"/>
    <p:sldId id="261" r:id="rId3"/>
    <p:sldId id="259" r:id="rId4"/>
    <p:sldId id="374" r:id="rId5"/>
    <p:sldId id="310" r:id="rId6"/>
    <p:sldId id="260" r:id="rId7"/>
    <p:sldId id="311" r:id="rId8"/>
    <p:sldId id="257" r:id="rId9"/>
    <p:sldId id="312" r:id="rId10"/>
    <p:sldId id="267" r:id="rId11"/>
    <p:sldId id="314" r:id="rId12"/>
    <p:sldId id="315" r:id="rId13"/>
    <p:sldId id="290" r:id="rId14"/>
    <p:sldId id="316" r:id="rId15"/>
    <p:sldId id="317" r:id="rId16"/>
    <p:sldId id="319" r:id="rId17"/>
    <p:sldId id="320" r:id="rId18"/>
    <p:sldId id="321" r:id="rId19"/>
    <p:sldId id="262" r:id="rId20"/>
    <p:sldId id="318" r:id="rId21"/>
    <p:sldId id="269" r:id="rId22"/>
    <p:sldId id="322" r:id="rId23"/>
    <p:sldId id="271" r:id="rId24"/>
    <p:sldId id="323" r:id="rId25"/>
    <p:sldId id="326" r:id="rId26"/>
    <p:sldId id="325" r:id="rId27"/>
    <p:sldId id="324" r:id="rId28"/>
    <p:sldId id="327" r:id="rId29"/>
    <p:sldId id="328" r:id="rId30"/>
    <p:sldId id="279" r:id="rId31"/>
    <p:sldId id="356" r:id="rId32"/>
    <p:sldId id="357" r:id="rId33"/>
    <p:sldId id="358" r:id="rId34"/>
    <p:sldId id="329" r:id="rId35"/>
    <p:sldId id="278" r:id="rId36"/>
    <p:sldId id="330" r:id="rId37"/>
    <p:sldId id="340" r:id="rId38"/>
    <p:sldId id="342" r:id="rId39"/>
    <p:sldId id="343" r:id="rId40"/>
    <p:sldId id="344" r:id="rId41"/>
    <p:sldId id="345" r:id="rId42"/>
    <p:sldId id="331" r:id="rId43"/>
    <p:sldId id="332" r:id="rId44"/>
    <p:sldId id="333" r:id="rId45"/>
    <p:sldId id="334" r:id="rId46"/>
    <p:sldId id="336" r:id="rId47"/>
    <p:sldId id="335" r:id="rId48"/>
    <p:sldId id="286" r:id="rId49"/>
    <p:sldId id="337" r:id="rId50"/>
    <p:sldId id="280" r:id="rId51"/>
    <p:sldId id="277" r:id="rId52"/>
    <p:sldId id="339" r:id="rId53"/>
    <p:sldId id="346" r:id="rId54"/>
    <p:sldId id="359" r:id="rId55"/>
    <p:sldId id="360" r:id="rId56"/>
    <p:sldId id="375" r:id="rId57"/>
    <p:sldId id="376" r:id="rId58"/>
    <p:sldId id="361" r:id="rId59"/>
    <p:sldId id="362" r:id="rId60"/>
    <p:sldId id="363" r:id="rId61"/>
    <p:sldId id="338" r:id="rId62"/>
    <p:sldId id="264" r:id="rId63"/>
    <p:sldId id="341" r:id="rId64"/>
    <p:sldId id="351" r:id="rId65"/>
    <p:sldId id="377" r:id="rId66"/>
    <p:sldId id="378" r:id="rId67"/>
    <p:sldId id="379" r:id="rId68"/>
    <p:sldId id="347" r:id="rId69"/>
    <p:sldId id="349" r:id="rId70"/>
    <p:sldId id="352" r:id="rId71"/>
    <p:sldId id="353" r:id="rId72"/>
    <p:sldId id="364" r:id="rId73"/>
    <p:sldId id="365" r:id="rId74"/>
    <p:sldId id="366" r:id="rId75"/>
    <p:sldId id="367" r:id="rId76"/>
    <p:sldId id="368" r:id="rId77"/>
    <p:sldId id="369" r:id="rId78"/>
    <p:sldId id="370" r:id="rId79"/>
    <p:sldId id="373" r:id="rId80"/>
    <p:sldId id="371" r:id="rId81"/>
    <p:sldId id="372" r:id="rId82"/>
    <p:sldId id="354" r:id="rId83"/>
    <p:sldId id="282" r:id="rId84"/>
    <p:sldId id="287" r:id="rId85"/>
  </p:sldIdLst>
  <p:sldSz cx="9144000" cy="5143500" type="screen16x9"/>
  <p:notesSz cx="6858000" cy="9144000"/>
  <p:embeddedFontLst>
    <p:embeddedFont>
      <p:font typeface="Calibri" panose="020F0502020204030204" pitchFamily="34" charset="0"/>
      <p:regular r:id="rId87"/>
      <p:bold r:id="rId88"/>
      <p:italic r:id="rId89"/>
      <p:boldItalic r:id="rId90"/>
    </p:embeddedFont>
    <p:embeddedFont>
      <p:font typeface="Fira Sans Extra Condensed Medium" panose="020B0604020202020204" charset="0"/>
      <p:regular r:id="rId91"/>
      <p:bold r:id="rId92"/>
      <p:italic r:id="rId93"/>
      <p:boldItalic r:id="rId94"/>
    </p:embeddedFont>
    <p:embeddedFont>
      <p:font typeface="Josefin Sans" pitchFamily="2" charset="0"/>
      <p:regular r:id="rId95"/>
      <p:bold r:id="rId96"/>
      <p:italic r:id="rId97"/>
      <p:boldItalic r:id="rId98"/>
    </p:embeddedFont>
    <p:embeddedFont>
      <p:font typeface="Open Sans" panose="020B0606030504020204" pitchFamily="34" charset="0"/>
      <p:regular r:id="rId99"/>
      <p:bold r:id="rId100"/>
      <p:italic r:id="rId101"/>
      <p:boldItalic r:id="rId102"/>
    </p:embeddedFont>
    <p:embeddedFont>
      <p:font typeface="Open Sans ExtraBold" panose="020B0906030804020204" pitchFamily="34" charset="0"/>
      <p:bold r:id="rId103"/>
      <p:boldItalic r:id="rId104"/>
    </p:embeddedFont>
    <p:embeddedFont>
      <p:font typeface="Open Sans SemiBold" panose="020B0706030804020204" pitchFamily="34" charset="0"/>
      <p:regular r:id="rId105"/>
      <p:bold r:id="rId106"/>
      <p:italic r:id="rId107"/>
      <p:boldItalic r:id="rId108"/>
    </p:embeddedFont>
    <p:embeddedFont>
      <p:font typeface="Overpass Black" panose="020B0604020202020204" charset="0"/>
      <p:bold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5E9492-962D-4508-AFBA-E2CD5A2BB40C}">
  <a:tblStyle styleId="{1B5E9492-962D-4508-AFBA-E2CD5A2BB4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4" autoAdjust="0"/>
    <p:restoredTop sz="94660"/>
  </p:normalViewPr>
  <p:slideViewPr>
    <p:cSldViewPr snapToGrid="0">
      <p:cViewPr varScale="1">
        <p:scale>
          <a:sx n="85" d="100"/>
          <a:sy n="85" d="100"/>
        </p:scale>
        <p:origin x="78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2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0.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110"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font" Target="fonts/font2.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0"/>
        <p:cNvGrpSpPr/>
        <p:nvPr/>
      </p:nvGrpSpPr>
      <p:grpSpPr>
        <a:xfrm>
          <a:off x="0" y="0"/>
          <a:ext cx="0" cy="0"/>
          <a:chOff x="0" y="0"/>
          <a:chExt cx="0" cy="0"/>
        </a:xfrm>
      </p:grpSpPr>
      <p:sp>
        <p:nvSpPr>
          <p:cNvPr id="2331" name="Google Shape;2331;ga7274a1822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2" name="Google Shape;2332;ga7274a1822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588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991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2617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957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905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839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742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458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756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7"/>
        <p:cNvGrpSpPr/>
        <p:nvPr/>
      </p:nvGrpSpPr>
      <p:grpSpPr>
        <a:xfrm>
          <a:off x="0" y="0"/>
          <a:ext cx="0" cy="0"/>
          <a:chOff x="0" y="0"/>
          <a:chExt cx="0" cy="0"/>
        </a:xfrm>
      </p:grpSpPr>
      <p:sp>
        <p:nvSpPr>
          <p:cNvPr id="2478" name="Google Shape;2478;ga7274a1822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9" name="Google Shape;2479;ga7274a182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886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9888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72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629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4579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ga75a9251e8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1" name="Google Shape;2691;ga75a9251e8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97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9"/>
        <p:cNvGrpSpPr/>
        <p:nvPr/>
      </p:nvGrpSpPr>
      <p:grpSpPr>
        <a:xfrm>
          <a:off x="0" y="0"/>
          <a:ext cx="0" cy="0"/>
          <a:chOff x="0" y="0"/>
          <a:chExt cx="0" cy="0"/>
        </a:xfrm>
      </p:grpSpPr>
      <p:sp>
        <p:nvSpPr>
          <p:cNvPr id="2690" name="Google Shape;2690;ga75a9251e8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1" name="Google Shape;2691;ga75a9251e8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3875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055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a7274a1822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7274a1822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579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471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356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494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2658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128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0428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30214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995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3470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7041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967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5632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895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a7274a1822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a7274a1822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8657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a7274a1822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a7274a1822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67478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a7274a1822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a7274a1822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2066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a7274a1822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a7274a1822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5981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a7274a1822_0_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a7274a1822_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9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7361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156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136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95559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883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896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2260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8368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17806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87698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940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48849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59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0724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430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94674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3413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402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94094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5656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2950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73818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a9b21f1572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a9b21f1572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5"/>
        <p:cNvGrpSpPr/>
        <p:nvPr/>
      </p:nvGrpSpPr>
      <p:grpSpPr>
        <a:xfrm>
          <a:off x="0" y="0"/>
          <a:ext cx="0" cy="0"/>
          <a:chOff x="0" y="0"/>
          <a:chExt cx="0" cy="0"/>
        </a:xfrm>
      </p:grpSpPr>
      <p:sp>
        <p:nvSpPr>
          <p:cNvPr id="3136" name="Google Shape;3136;ga9b21f1572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7" name="Google Shape;3137;ga9b21f1572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35641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2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www.freepik.com/" TargetMode="External"/><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8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9" name="Google Shape;1099;p20"/>
          <p:cNvSpPr txBox="1">
            <a:spLocks noGrp="1"/>
          </p:cNvSpPr>
          <p:nvPr>
            <p:ph type="subTitle" idx="1"/>
          </p:nvPr>
        </p:nvSpPr>
        <p:spPr>
          <a:xfrm>
            <a:off x="1224829" y="1914654"/>
            <a:ext cx="2127000" cy="91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0" name="Google Shape;1100;p20"/>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1" name="Google Shape;1101;p20"/>
          <p:cNvSpPr txBox="1">
            <a:spLocks noGrp="1"/>
          </p:cNvSpPr>
          <p:nvPr>
            <p:ph type="subTitle" idx="3"/>
          </p:nvPr>
        </p:nvSpPr>
        <p:spPr>
          <a:xfrm>
            <a:off x="5826914" y="1914654"/>
            <a:ext cx="2127000" cy="912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2" name="Google Shape;1102;p20"/>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3" name="Google Shape;1103;p20"/>
          <p:cNvSpPr txBox="1">
            <a:spLocks noGrp="1"/>
          </p:cNvSpPr>
          <p:nvPr>
            <p:ph type="subTitle" idx="5"/>
          </p:nvPr>
        </p:nvSpPr>
        <p:spPr>
          <a:xfrm>
            <a:off x="1224829" y="3473670"/>
            <a:ext cx="2127000" cy="8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04" name="Google Shape;1104;p20"/>
          <p:cNvSpPr txBox="1">
            <a:spLocks noGrp="1"/>
          </p:cNvSpPr>
          <p:nvPr>
            <p:ph type="title" idx="6"/>
          </p:nvPr>
        </p:nvSpPr>
        <p:spPr>
          <a:xfrm>
            <a:off x="5826864" y="2945751"/>
            <a:ext cx="21270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05" name="Google Shape;1105;p20"/>
          <p:cNvSpPr txBox="1">
            <a:spLocks noGrp="1"/>
          </p:cNvSpPr>
          <p:nvPr>
            <p:ph type="subTitle" idx="7"/>
          </p:nvPr>
        </p:nvSpPr>
        <p:spPr>
          <a:xfrm>
            <a:off x="5826914" y="3473670"/>
            <a:ext cx="2127000" cy="84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06" name="Google Shape;1106;p20"/>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107" name="Google Shape;1107;p20"/>
          <p:cNvGrpSpPr/>
          <p:nvPr/>
        </p:nvGrpSpPr>
        <p:grpSpPr>
          <a:xfrm rot="-8099954">
            <a:off x="15431" y="-572435"/>
            <a:ext cx="1344367" cy="1995327"/>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3" name="Google Shape;1143;p20"/>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145" name="Google Shape;1145;p20"/>
          <p:cNvGrpSpPr/>
          <p:nvPr/>
        </p:nvGrpSpPr>
        <p:grpSpPr>
          <a:xfrm flipH="1">
            <a:off x="-624375" y="3487614"/>
            <a:ext cx="1344377" cy="246965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20"/>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182" name="Google Shape;1182;p20"/>
          <p:cNvSpPr/>
          <p:nvPr/>
        </p:nvSpPr>
        <p:spPr>
          <a:xfrm rot="3176794">
            <a:off x="7710596" y="4065984"/>
            <a:ext cx="2264986" cy="216574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
  <p:cSld name="BLANK_1_1_1_1_1_1_2_1">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763" name="Google Shape;1763;p30"/>
          <p:cNvGrpSpPr/>
          <p:nvPr/>
        </p:nvGrpSpPr>
        <p:grpSpPr>
          <a:xfrm rot="-2700000">
            <a:off x="167955" y="3080962"/>
            <a:ext cx="1344349" cy="2469678"/>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30"/>
          <p:cNvGrpSpPr/>
          <p:nvPr/>
        </p:nvGrpSpPr>
        <p:grpSpPr>
          <a:xfrm rot="-2700000">
            <a:off x="8026513" y="-183341"/>
            <a:ext cx="1344349" cy="1995327"/>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5" name="Google Shape;1835;p30"/>
          <p:cNvSpPr txBox="1">
            <a:spLocks noGrp="1"/>
          </p:cNvSpPr>
          <p:nvPr>
            <p:ph type="ctrTitle"/>
          </p:nvPr>
        </p:nvSpPr>
        <p:spPr>
          <a:xfrm>
            <a:off x="720000" y="540000"/>
            <a:ext cx="7704000" cy="1350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36" name="Google Shape;1836;p30"/>
          <p:cNvSpPr txBox="1">
            <a:spLocks noGrp="1"/>
          </p:cNvSpPr>
          <p:nvPr>
            <p:ph type="subTitle" idx="1"/>
          </p:nvPr>
        </p:nvSpPr>
        <p:spPr>
          <a:xfrm>
            <a:off x="720000" y="2603948"/>
            <a:ext cx="7704000" cy="96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37" name="Google Shape;1837;p30"/>
          <p:cNvSpPr txBox="1"/>
          <p:nvPr/>
        </p:nvSpPr>
        <p:spPr>
          <a:xfrm>
            <a:off x="2646000" y="3628979"/>
            <a:ext cx="3852000" cy="67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2"/>
                </a:solidFill>
                <a:latin typeface="Open Sans SemiBold"/>
                <a:ea typeface="Open Sans SemiBold"/>
                <a:cs typeface="Open Sans SemiBold"/>
                <a:sym typeface="Open Sans SemiBold"/>
              </a:rPr>
              <a:t>CREDITS: This presentation template was created</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200" b="1">
                <a:solidFill>
                  <a:schemeClr val="dk2"/>
                </a:solidFill>
                <a:latin typeface="Open Sans"/>
                <a:ea typeface="Open Sans"/>
                <a:cs typeface="Open Sans"/>
                <a:sym typeface="Open Sans"/>
              </a:rPr>
              <a:t> </a:t>
            </a:r>
            <a:r>
              <a:rPr lang="en" sz="1200">
                <a:solidFill>
                  <a:schemeClr val="dk2"/>
                </a:solidFill>
                <a:latin typeface="Open Sans SemiBold"/>
                <a:ea typeface="Open Sans SemiBold"/>
                <a:cs typeface="Open Sans SemiBold"/>
                <a:sym typeface="Open Sans SemiBold"/>
              </a:rPr>
              <a:t>including icons</a:t>
            </a:r>
            <a:r>
              <a:rPr lang="en" sz="1200" b="1">
                <a:solidFill>
                  <a:schemeClr val="dk2"/>
                </a:solidFill>
                <a:latin typeface="Open Sans"/>
                <a:ea typeface="Open Sans"/>
                <a:cs typeface="Open Sans"/>
                <a:sym typeface="Open Sans"/>
              </a:rPr>
              <a:t> </a:t>
            </a:r>
            <a:r>
              <a:rPr lang="en" sz="12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200" b="1">
                <a:solidFill>
                  <a:schemeClr val="dk2"/>
                </a:solidFill>
                <a:latin typeface="Open Sans"/>
                <a:ea typeface="Open Sans"/>
                <a:cs typeface="Open Sans"/>
                <a:sym typeface="Open Sans"/>
              </a:rPr>
              <a:t> i</a:t>
            </a:r>
            <a:r>
              <a:rPr lang="en" sz="1200">
                <a:solidFill>
                  <a:schemeClr val="dk2"/>
                </a:solidFill>
                <a:latin typeface="Open Sans SemiBold"/>
                <a:ea typeface="Open Sans SemiBold"/>
                <a:cs typeface="Open Sans SemiBold"/>
                <a:sym typeface="Open Sans SemiBold"/>
              </a:rPr>
              <a:t>nfographics &amp; images </a:t>
            </a:r>
            <a:r>
              <a:rPr lang="en" sz="12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200" b="1">
                <a:solidFill>
                  <a:schemeClr val="dk2"/>
                </a:solidFill>
                <a:latin typeface="Open Sans"/>
                <a:ea typeface="Open Sans"/>
                <a:cs typeface="Open Sans"/>
                <a:sym typeface="Open Sans"/>
              </a:rPr>
              <a:t> </a:t>
            </a:r>
            <a:endParaRPr sz="1200" b="1">
              <a:solidFill>
                <a:schemeClr val="dk2"/>
              </a:solidFill>
              <a:latin typeface="Open Sans"/>
              <a:ea typeface="Open Sans"/>
              <a:cs typeface="Open Sans"/>
              <a:sym typeface="Open Sans"/>
            </a:endParaRPr>
          </a:p>
        </p:txBody>
      </p:sp>
      <p:sp>
        <p:nvSpPr>
          <p:cNvPr id="1838" name="Google Shape;1838;p30"/>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1" name="Google Shape;1841;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grpSp>
        <p:nvGrpSpPr>
          <p:cNvPr id="1842" name="Google Shape;1842;p31"/>
          <p:cNvGrpSpPr/>
          <p:nvPr/>
        </p:nvGrpSpPr>
        <p:grpSpPr>
          <a:xfrm rot="-2700000">
            <a:off x="167955" y="3080962"/>
            <a:ext cx="1344349" cy="2469678"/>
            <a:chOff x="272875" y="1419395"/>
            <a:chExt cx="255950" cy="563168"/>
          </a:xfrm>
        </p:grpSpPr>
        <p:sp>
          <p:nvSpPr>
            <p:cNvPr id="1843" name="Google Shape;1843;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8" name="Google Shape;1878;p31"/>
          <p:cNvGrpSpPr/>
          <p:nvPr/>
        </p:nvGrpSpPr>
        <p:grpSpPr>
          <a:xfrm rot="-2700000">
            <a:off x="8026513" y="-183341"/>
            <a:ext cx="1344349" cy="1995327"/>
            <a:chOff x="272875" y="1527563"/>
            <a:chExt cx="255950" cy="455000"/>
          </a:xfrm>
        </p:grpSpPr>
        <p:sp>
          <p:nvSpPr>
            <p:cNvPr id="1879" name="Google Shape;1879;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4" name="Google Shape;1914;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15" name="Google Shape;1915;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916" name="Google Shape;1916;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pic>
        <p:nvPicPr>
          <p:cNvPr id="1919" name="Google Shape;1919;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20" name="Google Shape;1920;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grpSp>
        <p:nvGrpSpPr>
          <p:cNvPr id="1921" name="Google Shape;1921;p32"/>
          <p:cNvGrpSpPr/>
          <p:nvPr/>
        </p:nvGrpSpPr>
        <p:grpSpPr>
          <a:xfrm rot="-987768">
            <a:off x="7751817" y="-266278"/>
            <a:ext cx="1344359" cy="1995308"/>
            <a:chOff x="272875" y="1527563"/>
            <a:chExt cx="255950" cy="455000"/>
          </a:xfrm>
        </p:grpSpPr>
        <p:sp>
          <p:nvSpPr>
            <p:cNvPr id="1922" name="Google Shape;1922;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a:effectLst>
            <a:reflection endPos="30000" dist="38100" dir="5400000" fadeDir="5400012" sy="-100000" algn="bl" rotWithShape="0"/>
          </a:effectLst>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51570" y="414483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2960862" y="1361553"/>
            <a:ext cx="3222304" cy="2224797"/>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1977764" y="3821949"/>
            <a:ext cx="2989902" cy="2468226"/>
          </a:xfrm>
          <a:prstGeom prst="rect">
            <a:avLst/>
          </a:prstGeom>
          <a:noFill/>
          <a:ln>
            <a:noFill/>
          </a:ln>
        </p:spPr>
      </p:pic>
      <p:grpSp>
        <p:nvGrpSpPr>
          <p:cNvPr id="300" name="Google Shape;300;p6"/>
          <p:cNvGrpSpPr/>
          <p:nvPr/>
        </p:nvGrpSpPr>
        <p:grpSpPr>
          <a:xfrm rot="-987768">
            <a:off x="-733895" y="3875634"/>
            <a:ext cx="1344359" cy="1995308"/>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6" name="Google Shape;336;p6"/>
          <p:cNvPicPr preferRelativeResize="0"/>
          <p:nvPr/>
        </p:nvPicPr>
        <p:blipFill>
          <a:blip r:embed="rId4">
            <a:alphaModFix amt="74000"/>
          </a:blip>
          <a:stretch>
            <a:fillRect/>
          </a:stretch>
        </p:blipFill>
        <p:spPr>
          <a:xfrm flipH="1">
            <a:off x="7809444" y="4139664"/>
            <a:ext cx="2894870" cy="259332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1509155" y="-1246007"/>
            <a:ext cx="2894870" cy="2593321"/>
          </a:xfrm>
          <a:prstGeom prst="rect">
            <a:avLst/>
          </a:prstGeom>
          <a:noFill/>
          <a:ln>
            <a:noFill/>
          </a:ln>
        </p:spPr>
      </p:pic>
      <p:grpSp>
        <p:nvGrpSpPr>
          <p:cNvPr id="338" name="Google Shape;338;p6"/>
          <p:cNvGrpSpPr/>
          <p:nvPr/>
        </p:nvGrpSpPr>
        <p:grpSpPr>
          <a:xfrm rot="5400065">
            <a:off x="8667137" y="-1129839"/>
            <a:ext cx="1344377" cy="1995312"/>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6"/>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75" name="Google Shape;375;p6"/>
          <p:cNvPicPr preferRelativeResize="0"/>
          <p:nvPr/>
        </p:nvPicPr>
        <p:blipFill>
          <a:blip r:embed="rId3">
            <a:alphaModFix amt="47000"/>
          </a:blip>
          <a:stretch>
            <a:fillRect/>
          </a:stretch>
        </p:blipFill>
        <p:spPr>
          <a:xfrm rot="-10643014">
            <a:off x="7943421" y="-1509312"/>
            <a:ext cx="2989903" cy="2468227"/>
          </a:xfrm>
          <a:prstGeom prst="rect">
            <a:avLst/>
          </a:prstGeom>
          <a:noFill/>
          <a:ln>
            <a:noFill/>
          </a:ln>
        </p:spPr>
      </p:pic>
      <p:sp>
        <p:nvSpPr>
          <p:cNvPr id="376" name="Google Shape;376;p6"/>
          <p:cNvSpPr/>
          <p:nvPr/>
        </p:nvSpPr>
        <p:spPr>
          <a:xfrm rot="-7373435">
            <a:off x="3439495" y="5025020"/>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82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4"/>
        <p:cNvGrpSpPr/>
        <p:nvPr/>
      </p:nvGrpSpPr>
      <p:grpSpPr>
        <a:xfrm>
          <a:off x="0" y="0"/>
          <a:ext cx="0" cy="0"/>
          <a:chOff x="0" y="0"/>
          <a:chExt cx="0" cy="0"/>
        </a:xfrm>
      </p:grpSpPr>
      <p:pic>
        <p:nvPicPr>
          <p:cNvPr id="585" name="Google Shape;585;p11"/>
          <p:cNvPicPr preferRelativeResize="0"/>
          <p:nvPr/>
        </p:nvPicPr>
        <p:blipFill>
          <a:blip r:embed="rId2">
            <a:alphaModFix amt="66000"/>
          </a:blip>
          <a:stretch>
            <a:fillRect/>
          </a:stretch>
        </p:blipFill>
        <p:spPr>
          <a:xfrm rot="8456486" flipH="1">
            <a:off x="4213816" y="1684455"/>
            <a:ext cx="3297389" cy="2276638"/>
          </a:xfrm>
          <a:prstGeom prst="rect">
            <a:avLst/>
          </a:prstGeom>
          <a:noFill/>
          <a:ln>
            <a:noFill/>
          </a:ln>
        </p:spPr>
      </p:pic>
      <p:pic>
        <p:nvPicPr>
          <p:cNvPr id="586" name="Google Shape;586;p11"/>
          <p:cNvPicPr preferRelativeResize="0"/>
          <p:nvPr/>
        </p:nvPicPr>
        <p:blipFill>
          <a:blip r:embed="rId3">
            <a:alphaModFix amt="74000"/>
          </a:blip>
          <a:stretch>
            <a:fillRect/>
          </a:stretch>
        </p:blipFill>
        <p:spPr>
          <a:xfrm rot="-5809801" flipH="1">
            <a:off x="2079893" y="1275092"/>
            <a:ext cx="2894870" cy="2593321"/>
          </a:xfrm>
          <a:prstGeom prst="rect">
            <a:avLst/>
          </a:prstGeom>
          <a:noFill/>
          <a:ln>
            <a:noFill/>
          </a:ln>
        </p:spPr>
      </p:pic>
      <p:pic>
        <p:nvPicPr>
          <p:cNvPr id="587" name="Google Shape;587;p11"/>
          <p:cNvPicPr preferRelativeResize="0"/>
          <p:nvPr/>
        </p:nvPicPr>
        <p:blipFill>
          <a:blip r:embed="rId4">
            <a:alphaModFix amt="76000"/>
          </a:blip>
          <a:stretch>
            <a:fillRect/>
          </a:stretch>
        </p:blipFill>
        <p:spPr>
          <a:xfrm rot="9663874">
            <a:off x="-831963" y="211855"/>
            <a:ext cx="9577978" cy="3566814"/>
          </a:xfrm>
          <a:prstGeom prst="rect">
            <a:avLst/>
          </a:prstGeom>
          <a:noFill/>
          <a:ln>
            <a:noFill/>
          </a:ln>
        </p:spPr>
      </p:pic>
      <p:sp>
        <p:nvSpPr>
          <p:cNvPr id="588" name="Google Shape;58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89" name="Google Shape;58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pic>
        <p:nvPicPr>
          <p:cNvPr id="590" name="Google Shape;590;p11"/>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591" name="Google Shape;591;p11"/>
          <p:cNvGrpSpPr/>
          <p:nvPr/>
        </p:nvGrpSpPr>
        <p:grpSpPr>
          <a:xfrm rot="2700046">
            <a:off x="8023488" y="3760130"/>
            <a:ext cx="1344367" cy="1995327"/>
            <a:chOff x="272875" y="1527563"/>
            <a:chExt cx="255950" cy="455000"/>
          </a:xfrm>
        </p:grpSpPr>
        <p:sp>
          <p:nvSpPr>
            <p:cNvPr id="592" name="Google Shape;592;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27" name="Google Shape;627;p11"/>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628" name="Google Shape;628;p11"/>
          <p:cNvGrpSpPr/>
          <p:nvPr/>
        </p:nvGrpSpPr>
        <p:grpSpPr>
          <a:xfrm rot="-7181356">
            <a:off x="474922" y="-1462434"/>
            <a:ext cx="1344356" cy="2469645"/>
            <a:chOff x="272875" y="1419395"/>
            <a:chExt cx="255950" cy="563168"/>
          </a:xfrm>
        </p:grpSpPr>
        <p:sp>
          <p:nvSpPr>
            <p:cNvPr id="629" name="Google Shape;629;p1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1"/>
          <p:cNvSpPr/>
          <p:nvPr/>
        </p:nvSpPr>
        <p:spPr>
          <a:xfrm rot="3011561">
            <a:off x="7155837" y="485431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rot="-9900083">
            <a:off x="-1242749" y="2125430"/>
            <a:ext cx="3386946" cy="5315794"/>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 id="2147483660" r:id="rId10"/>
    <p:sldLayoutId id="2147483661" r:id="rId11"/>
    <p:sldLayoutId id="2147483664" r:id="rId12"/>
    <p:sldLayoutId id="2147483666" r:id="rId13"/>
    <p:sldLayoutId id="2147483667" r:id="rId14"/>
    <p:sldLayoutId id="2147483671" r:id="rId15"/>
    <p:sldLayoutId id="2147483673" r:id="rId16"/>
    <p:sldLayoutId id="2147483675" r:id="rId17"/>
    <p:sldLayoutId id="2147483676" r:id="rId18"/>
    <p:sldLayoutId id="2147483677" r:id="rId19"/>
    <p:sldLayoutId id="2147483678" r:id="rId20"/>
    <p:sldLayoutId id="2147483679" r:id="rId21"/>
    <p:sldLayoutId id="2147483680" r:id="rId22"/>
    <p:sldLayoutId id="214748368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freepik.com/free-photo/smiley-woman-working-out-beach_10353273.htm/?utm_source=slidesgo_template&amp;utm_medium=referral-link&amp;utm_campaign=sg_resources&amp;utm_content=freepik" TargetMode="External"/><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55.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2.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12.xml"/><Relationship Id="rId4" Type="http://schemas.openxmlformats.org/officeDocument/2006/relationships/image" Target="../media/image88.png"/></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7.png"/><Relationship Id="rId4" Type="http://schemas.openxmlformats.org/officeDocument/2006/relationships/notesSlide" Target="../notesSlides/notesSlide7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746955" y="222463"/>
            <a:ext cx="5527099" cy="4562724"/>
          </a:xfrm>
          <a:prstGeom prst="rect">
            <a:avLst/>
          </a:prstGeom>
          <a:noFill/>
          <a:ln>
            <a:noFill/>
          </a:ln>
        </p:spPr>
      </p:pic>
      <p:sp>
        <p:nvSpPr>
          <p:cNvPr id="2128" name="Google Shape;2128;p38"/>
          <p:cNvSpPr txBox="1">
            <a:spLocks noGrp="1"/>
          </p:cNvSpPr>
          <p:nvPr>
            <p:ph type="ctrTitle"/>
          </p:nvPr>
        </p:nvSpPr>
        <p:spPr>
          <a:xfrm>
            <a:off x="1426500" y="2251678"/>
            <a:ext cx="6291000" cy="2052600"/>
          </a:xfrm>
          <a:prstGeom prst="rect">
            <a:avLst/>
          </a:prstGeom>
        </p:spPr>
        <p:txBody>
          <a:bodyPr spcFirstLastPara="1" wrap="square" lIns="91425" tIns="91425" rIns="91425" bIns="91425" anchor="b" anchorCtr="0">
            <a:noAutofit/>
          </a:bodyPr>
          <a:lstStyle/>
          <a:p>
            <a:pPr lvl="0"/>
            <a:r>
              <a:rPr lang="en" dirty="0"/>
              <a:t>FUTURE PATH</a:t>
            </a:r>
            <a:br>
              <a:rPr lang="en" sz="5700" dirty="0"/>
            </a:br>
            <a:endParaRPr sz="5700" dirty="0"/>
          </a:p>
        </p:txBody>
      </p:sp>
      <p:sp>
        <p:nvSpPr>
          <p:cNvPr id="2129" name="Google Shape;2129;p38"/>
          <p:cNvSpPr txBox="1">
            <a:spLocks noGrp="1"/>
          </p:cNvSpPr>
          <p:nvPr>
            <p:ph type="subTitle" idx="1"/>
          </p:nvPr>
        </p:nvSpPr>
        <p:spPr>
          <a:xfrm>
            <a:off x="658504" y="3089069"/>
            <a:ext cx="77040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Base de Datos II</a:t>
            </a:r>
          </a:p>
          <a:p>
            <a:pPr marL="0" lvl="0" indent="0" algn="ctr" rtl="0">
              <a:spcBef>
                <a:spcPts val="0"/>
              </a:spcBef>
              <a:spcAft>
                <a:spcPts val="0"/>
              </a:spcAft>
              <a:buNone/>
            </a:pPr>
            <a:r>
              <a:rPr lang="en" dirty="0"/>
              <a:t>-2023-</a:t>
            </a: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49"/>
          <p:cNvSpPr/>
          <p:nvPr/>
        </p:nvSpPr>
        <p:spPr>
          <a:xfrm>
            <a:off x="4165270" y="1245751"/>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PA" sz="1600" i="0" u="none" strike="noStrike" cap="none" dirty="0">
                <a:solidFill>
                  <a:schemeClr val="dk2"/>
                </a:solidFill>
                <a:latin typeface="Overpass Black"/>
                <a:ea typeface="Overpass Black"/>
                <a:cs typeface="Overpass Black"/>
                <a:sym typeface="Overpass Black"/>
              </a:rPr>
              <a:t>Orientación al cliente</a:t>
            </a:r>
          </a:p>
          <a:p>
            <a:pPr marL="0" marR="0" lvl="0" indent="0" algn="l" rtl="0">
              <a:lnSpc>
                <a:spcPct val="100000"/>
              </a:lnSpc>
              <a:spcBef>
                <a:spcPts val="0"/>
              </a:spcBef>
              <a:spcAft>
                <a:spcPts val="0"/>
              </a:spcAft>
              <a:buNone/>
            </a:pPr>
            <a:endParaRPr lang="es-PA" sz="1600" i="0" u="none" strike="noStrike" cap="none" dirty="0">
              <a:solidFill>
                <a:schemeClr val="dk2"/>
              </a:solidFill>
              <a:latin typeface="Overpass Black"/>
              <a:ea typeface="Overpass Black"/>
              <a:cs typeface="Overpass Black"/>
              <a:sym typeface="Overpass Black"/>
            </a:endParaRPr>
          </a:p>
        </p:txBody>
      </p:sp>
      <p:sp>
        <p:nvSpPr>
          <p:cNvPr id="2335" name="Google Shape;2335;p49"/>
          <p:cNvSpPr/>
          <p:nvPr/>
        </p:nvSpPr>
        <p:spPr>
          <a:xfrm>
            <a:off x="4184671" y="1437119"/>
            <a:ext cx="4202402" cy="4758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ES" sz="1200" b="0" i="0" u="none" strike="noStrike" cap="none" dirty="0">
                <a:solidFill>
                  <a:schemeClr val="dk2"/>
                </a:solidFill>
                <a:latin typeface="Open Sans"/>
                <a:ea typeface="Open Sans"/>
                <a:cs typeface="Open Sans"/>
                <a:sym typeface="Open Sans"/>
              </a:rPr>
              <a:t>Priorizar la satisfacción y las necesidades de los clientes en todas las decisiones y acciones de la empresa.</a:t>
            </a:r>
          </a:p>
        </p:txBody>
      </p:sp>
      <p:sp>
        <p:nvSpPr>
          <p:cNvPr id="2336" name="Google Shape;2336;p49"/>
          <p:cNvSpPr/>
          <p:nvPr/>
        </p:nvSpPr>
        <p:spPr>
          <a:xfrm>
            <a:off x="4228050" y="1929989"/>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ES" sz="1600" dirty="0">
                <a:solidFill>
                  <a:schemeClr val="dk2"/>
                </a:solidFill>
                <a:latin typeface="Overpass Black"/>
                <a:ea typeface="Overpass Black"/>
                <a:cs typeface="Overpass Black"/>
                <a:sym typeface="Overpass Black"/>
              </a:rPr>
              <a:t>Trabajo en equipo y colaboración</a:t>
            </a:r>
          </a:p>
        </p:txBody>
      </p:sp>
      <p:sp>
        <p:nvSpPr>
          <p:cNvPr id="2337" name="Google Shape;2337;p49"/>
          <p:cNvSpPr/>
          <p:nvPr/>
        </p:nvSpPr>
        <p:spPr>
          <a:xfrm>
            <a:off x="4217312" y="2292779"/>
            <a:ext cx="4630722" cy="4758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ES" sz="1200" dirty="0">
                <a:solidFill>
                  <a:schemeClr val="dk2"/>
                </a:solidFill>
                <a:latin typeface="Open Sans"/>
                <a:ea typeface="Open Sans"/>
                <a:cs typeface="Open Sans"/>
                <a:sym typeface="Open Sans"/>
              </a:rPr>
              <a:t>Fomentar un ambiente en el que los empleados trabajen juntos de manera colaborativa, y se apoyen mutuamente para alcanzar objetivos comunes.</a:t>
            </a:r>
          </a:p>
        </p:txBody>
      </p:sp>
      <p:sp>
        <p:nvSpPr>
          <p:cNvPr id="2338" name="Google Shape;2338;p49"/>
          <p:cNvSpPr/>
          <p:nvPr/>
        </p:nvSpPr>
        <p:spPr>
          <a:xfrm>
            <a:off x="4250890" y="2847122"/>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PA" sz="1600" dirty="0">
                <a:solidFill>
                  <a:schemeClr val="dk2"/>
                </a:solidFill>
                <a:latin typeface="Overpass Black"/>
                <a:ea typeface="Overpass Black"/>
                <a:cs typeface="Overpass Black"/>
                <a:sym typeface="Overpass Black"/>
              </a:rPr>
              <a:t>Ética y responsabilidad</a:t>
            </a:r>
          </a:p>
        </p:txBody>
      </p:sp>
      <p:sp>
        <p:nvSpPr>
          <p:cNvPr id="2339" name="Google Shape;2339;p49"/>
          <p:cNvSpPr/>
          <p:nvPr/>
        </p:nvSpPr>
        <p:spPr>
          <a:xfrm>
            <a:off x="4227750" y="3125480"/>
            <a:ext cx="4181396" cy="4758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ES" sz="1200" dirty="0">
                <a:solidFill>
                  <a:schemeClr val="dk2"/>
                </a:solidFill>
                <a:latin typeface="Open Sans"/>
                <a:ea typeface="Open Sans"/>
                <a:cs typeface="Open Sans"/>
                <a:sym typeface="Open Sans"/>
              </a:rPr>
              <a:t>Promover la integridad, la ética en el trabajo y la responsabilidad social. </a:t>
            </a:r>
          </a:p>
        </p:txBody>
      </p:sp>
      <p:sp>
        <p:nvSpPr>
          <p:cNvPr id="2340" name="Google Shape;2340;p49"/>
          <p:cNvSpPr/>
          <p:nvPr/>
        </p:nvSpPr>
        <p:spPr>
          <a:xfrm>
            <a:off x="4262977" y="3692327"/>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PA" sz="1600" dirty="0">
                <a:solidFill>
                  <a:schemeClr val="dk2"/>
                </a:solidFill>
                <a:latin typeface="Overpass Black"/>
                <a:ea typeface="Overpass Black"/>
                <a:cs typeface="Overpass Black"/>
                <a:sym typeface="Overpass Black"/>
              </a:rPr>
              <a:t>Reconocimiento y recompensa</a:t>
            </a:r>
          </a:p>
        </p:txBody>
      </p:sp>
      <p:sp>
        <p:nvSpPr>
          <p:cNvPr id="2341" name="Google Shape;2341;p49"/>
          <p:cNvSpPr/>
          <p:nvPr/>
        </p:nvSpPr>
        <p:spPr>
          <a:xfrm>
            <a:off x="4262977" y="3983215"/>
            <a:ext cx="3517200" cy="4758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ES" sz="1200" dirty="0">
                <a:solidFill>
                  <a:schemeClr val="dk2"/>
                </a:solidFill>
                <a:latin typeface="Open Sans"/>
                <a:ea typeface="Open Sans"/>
                <a:cs typeface="Open Sans"/>
                <a:sym typeface="Open Sans"/>
              </a:rPr>
              <a:t>Valorar y reconocer el desempeño y los logros de los empleados.</a:t>
            </a:r>
          </a:p>
        </p:txBody>
      </p:sp>
      <p:pic>
        <p:nvPicPr>
          <p:cNvPr id="2342" name="Google Shape;2342;p49"/>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343" name="Google Shape;2343;p49"/>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344" name="Google Shape;2344;p49"/>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345" name="Google Shape;2345;p49"/>
          <p:cNvPicPr preferRelativeResize="0"/>
          <p:nvPr/>
        </p:nvPicPr>
        <p:blipFill rotWithShape="1">
          <a:blip r:embed="rId6">
            <a:alphaModFix amt="82000"/>
          </a:blip>
          <a:srcRect/>
          <a:stretch/>
        </p:blipFill>
        <p:spPr>
          <a:xfrm rot="-6050340" flipH="1">
            <a:off x="1764940" y="2435164"/>
            <a:ext cx="608445" cy="1503862"/>
          </a:xfrm>
          <a:prstGeom prst="rect">
            <a:avLst/>
          </a:prstGeom>
          <a:noFill/>
          <a:ln>
            <a:noFill/>
          </a:ln>
        </p:spPr>
      </p:pic>
      <p:sp>
        <p:nvSpPr>
          <p:cNvPr id="2346" name="Google Shape;2346;p49"/>
          <p:cNvSpPr txBox="1"/>
          <p:nvPr/>
        </p:nvSpPr>
        <p:spPr>
          <a:xfrm>
            <a:off x="3454070" y="994204"/>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dirty="0">
                <a:solidFill>
                  <a:schemeClr val="accent5"/>
                </a:solidFill>
                <a:latin typeface="Overpass Black"/>
                <a:ea typeface="Overpass Black"/>
                <a:cs typeface="Overpass Black"/>
                <a:sym typeface="Overpass Black"/>
              </a:rPr>
              <a:t>01</a:t>
            </a:r>
            <a:endParaRPr sz="3000" b="0" i="0" u="none" strike="noStrike" cap="none" dirty="0">
              <a:solidFill>
                <a:schemeClr val="accent5"/>
              </a:solidFill>
              <a:latin typeface="Arial"/>
              <a:ea typeface="Arial"/>
              <a:cs typeface="Arial"/>
              <a:sym typeface="Arial"/>
            </a:endParaRPr>
          </a:p>
        </p:txBody>
      </p:sp>
      <p:sp>
        <p:nvSpPr>
          <p:cNvPr id="2347" name="Google Shape;2347;p49"/>
          <p:cNvSpPr txBox="1"/>
          <p:nvPr/>
        </p:nvSpPr>
        <p:spPr>
          <a:xfrm>
            <a:off x="3454070" y="1742628"/>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dirty="0">
                <a:solidFill>
                  <a:schemeClr val="accent6"/>
                </a:solidFill>
                <a:latin typeface="Overpass Black"/>
                <a:ea typeface="Overpass Black"/>
                <a:cs typeface="Overpass Black"/>
                <a:sym typeface="Overpass Black"/>
              </a:rPr>
              <a:t>02</a:t>
            </a:r>
            <a:endParaRPr sz="3000" b="0" i="0" u="none" strike="noStrike" cap="none" dirty="0">
              <a:solidFill>
                <a:schemeClr val="accent6"/>
              </a:solidFill>
              <a:latin typeface="Arial"/>
              <a:ea typeface="Arial"/>
              <a:cs typeface="Arial"/>
              <a:sym typeface="Arial"/>
            </a:endParaRPr>
          </a:p>
        </p:txBody>
      </p:sp>
      <p:sp>
        <p:nvSpPr>
          <p:cNvPr id="2348" name="Google Shape;2348;p49"/>
          <p:cNvSpPr txBox="1"/>
          <p:nvPr/>
        </p:nvSpPr>
        <p:spPr>
          <a:xfrm>
            <a:off x="3479413" y="2661343"/>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dirty="0">
                <a:solidFill>
                  <a:schemeClr val="accent4"/>
                </a:solidFill>
                <a:latin typeface="Overpass Black"/>
                <a:ea typeface="Overpass Black"/>
                <a:cs typeface="Overpass Black"/>
                <a:sym typeface="Overpass Black"/>
              </a:rPr>
              <a:t>03</a:t>
            </a:r>
            <a:endParaRPr sz="3000" b="0" i="0" u="none" strike="noStrike" cap="none" dirty="0">
              <a:solidFill>
                <a:schemeClr val="accent4"/>
              </a:solidFill>
              <a:latin typeface="Arial"/>
              <a:ea typeface="Arial"/>
              <a:cs typeface="Arial"/>
              <a:sym typeface="Arial"/>
            </a:endParaRPr>
          </a:p>
        </p:txBody>
      </p:sp>
      <p:sp>
        <p:nvSpPr>
          <p:cNvPr id="2349" name="Google Shape;2349;p49"/>
          <p:cNvSpPr txBox="1"/>
          <p:nvPr/>
        </p:nvSpPr>
        <p:spPr>
          <a:xfrm>
            <a:off x="3476363" y="3582261"/>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a:solidFill>
                  <a:schemeClr val="accent3"/>
                </a:solidFill>
                <a:latin typeface="Overpass Black"/>
                <a:ea typeface="Overpass Black"/>
                <a:cs typeface="Overpass Black"/>
                <a:sym typeface="Overpass Black"/>
              </a:rPr>
              <a:t>04</a:t>
            </a:r>
            <a:endParaRPr sz="3000" b="0" i="0" u="none" strike="noStrike" cap="none">
              <a:solidFill>
                <a:schemeClr val="accent3"/>
              </a:solidFill>
              <a:latin typeface="Arial"/>
              <a:ea typeface="Arial"/>
              <a:cs typeface="Arial"/>
              <a:sym typeface="Arial"/>
            </a:endParaRPr>
          </a:p>
        </p:txBody>
      </p:sp>
      <p:grpSp>
        <p:nvGrpSpPr>
          <p:cNvPr id="2350" name="Google Shape;2350;p49"/>
          <p:cNvGrpSpPr/>
          <p:nvPr/>
        </p:nvGrpSpPr>
        <p:grpSpPr>
          <a:xfrm>
            <a:off x="1891460" y="4171795"/>
            <a:ext cx="479864" cy="397089"/>
            <a:chOff x="4147560" y="1627920"/>
            <a:chExt cx="479864" cy="397089"/>
          </a:xfrm>
        </p:grpSpPr>
        <p:sp>
          <p:nvSpPr>
            <p:cNvPr id="2351" name="Google Shape;2351;p49"/>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Valores de la empresa</a:t>
            </a:r>
            <a:endParaRPr dirty="0"/>
          </a:p>
        </p:txBody>
      </p:sp>
      <p:grpSp>
        <p:nvGrpSpPr>
          <p:cNvPr id="2355" name="Google Shape;2355;p49"/>
          <p:cNvGrpSpPr/>
          <p:nvPr/>
        </p:nvGrpSpPr>
        <p:grpSpPr>
          <a:xfrm>
            <a:off x="756928" y="1349375"/>
            <a:ext cx="2638747" cy="2732027"/>
            <a:chOff x="756928" y="1349375"/>
            <a:chExt cx="2638747" cy="2732027"/>
          </a:xfrm>
        </p:grpSpPr>
        <p:sp>
          <p:nvSpPr>
            <p:cNvPr id="2356"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7"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8"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3"/>
        <p:cNvGrpSpPr/>
        <p:nvPr/>
      </p:nvGrpSpPr>
      <p:grpSpPr>
        <a:xfrm>
          <a:off x="0" y="0"/>
          <a:ext cx="0" cy="0"/>
          <a:chOff x="0" y="0"/>
          <a:chExt cx="0" cy="0"/>
        </a:xfrm>
      </p:grpSpPr>
      <p:sp>
        <p:nvSpPr>
          <p:cNvPr id="2334" name="Google Shape;2334;p49"/>
          <p:cNvSpPr/>
          <p:nvPr/>
        </p:nvSpPr>
        <p:spPr>
          <a:xfrm>
            <a:off x="4165270" y="1527656"/>
            <a:ext cx="3517200" cy="23109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PA" sz="1600" i="0" u="none" strike="noStrike" cap="none" dirty="0">
                <a:solidFill>
                  <a:schemeClr val="dk2"/>
                </a:solidFill>
                <a:latin typeface="Overpass Black"/>
                <a:ea typeface="Overpass Black"/>
                <a:cs typeface="Overpass Black"/>
                <a:sym typeface="Overpass Black"/>
              </a:rPr>
              <a:t>Innovación y creatividad</a:t>
            </a:r>
          </a:p>
          <a:p>
            <a:pPr marL="0" marR="0" lvl="0" indent="0" algn="l" rtl="0">
              <a:lnSpc>
                <a:spcPct val="100000"/>
              </a:lnSpc>
              <a:spcBef>
                <a:spcPts val="0"/>
              </a:spcBef>
              <a:spcAft>
                <a:spcPts val="0"/>
              </a:spcAft>
              <a:buNone/>
            </a:pPr>
            <a:endParaRPr lang="es-PA" sz="1600" i="0" u="none" strike="noStrike" cap="none" dirty="0">
              <a:solidFill>
                <a:schemeClr val="dk2"/>
              </a:solidFill>
              <a:latin typeface="Overpass Black"/>
              <a:ea typeface="Overpass Black"/>
              <a:cs typeface="Overpass Black"/>
              <a:sym typeface="Overpass Black"/>
            </a:endParaRPr>
          </a:p>
        </p:txBody>
      </p:sp>
      <p:sp>
        <p:nvSpPr>
          <p:cNvPr id="2335" name="Google Shape;2335;p49"/>
          <p:cNvSpPr/>
          <p:nvPr/>
        </p:nvSpPr>
        <p:spPr>
          <a:xfrm>
            <a:off x="4189650" y="1763161"/>
            <a:ext cx="4630722" cy="4758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ES" sz="1200" b="0" i="0" u="none" strike="noStrike" cap="none" dirty="0">
                <a:solidFill>
                  <a:schemeClr val="dk2"/>
                </a:solidFill>
                <a:latin typeface="Open Sans"/>
                <a:ea typeface="Open Sans"/>
                <a:cs typeface="Open Sans"/>
                <a:sym typeface="Open Sans"/>
              </a:rPr>
              <a:t>Promover la generación de ideas nuevas y creativas, así como la disposición a probar enfoques innovadores para mejorar productos, servicios.</a:t>
            </a:r>
          </a:p>
        </p:txBody>
      </p:sp>
      <p:sp>
        <p:nvSpPr>
          <p:cNvPr id="2336" name="Google Shape;2336;p49"/>
          <p:cNvSpPr/>
          <p:nvPr/>
        </p:nvSpPr>
        <p:spPr>
          <a:xfrm>
            <a:off x="4165270" y="2298897"/>
            <a:ext cx="3877372"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ES" sz="1600" dirty="0">
                <a:solidFill>
                  <a:schemeClr val="dk2"/>
                </a:solidFill>
                <a:latin typeface="Overpass Black"/>
                <a:ea typeface="Overpass Black"/>
                <a:cs typeface="Overpass Black"/>
                <a:sym typeface="Overpass Black"/>
              </a:rPr>
              <a:t>Transparencia y comunicación abierta</a:t>
            </a:r>
          </a:p>
        </p:txBody>
      </p:sp>
      <p:sp>
        <p:nvSpPr>
          <p:cNvPr id="2337" name="Google Shape;2337;p49"/>
          <p:cNvSpPr/>
          <p:nvPr/>
        </p:nvSpPr>
        <p:spPr>
          <a:xfrm>
            <a:off x="4189650" y="2620635"/>
            <a:ext cx="4630722" cy="4758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ES" sz="1200" dirty="0">
                <a:solidFill>
                  <a:schemeClr val="dk2"/>
                </a:solidFill>
                <a:latin typeface="Open Sans"/>
                <a:ea typeface="Open Sans"/>
                <a:cs typeface="Open Sans"/>
                <a:sym typeface="Open Sans"/>
              </a:rPr>
              <a:t>Fomentar la transparencia en la toma de decisiones y compartir información relevante con todos los empleados.</a:t>
            </a:r>
          </a:p>
        </p:txBody>
      </p:sp>
      <p:sp>
        <p:nvSpPr>
          <p:cNvPr id="2338" name="Google Shape;2338;p49"/>
          <p:cNvSpPr/>
          <p:nvPr/>
        </p:nvSpPr>
        <p:spPr>
          <a:xfrm>
            <a:off x="4228050" y="3198943"/>
            <a:ext cx="3517200" cy="475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PA" sz="1600" dirty="0">
                <a:solidFill>
                  <a:schemeClr val="dk2"/>
                </a:solidFill>
                <a:latin typeface="Overpass Black"/>
                <a:ea typeface="Overpass Black"/>
                <a:cs typeface="Overpass Black"/>
                <a:sym typeface="Overpass Black"/>
              </a:rPr>
              <a:t>Desarrollo y aprendizaje continuo </a:t>
            </a:r>
          </a:p>
        </p:txBody>
      </p:sp>
      <p:sp>
        <p:nvSpPr>
          <p:cNvPr id="2339" name="Google Shape;2339;p49"/>
          <p:cNvSpPr/>
          <p:nvPr/>
        </p:nvSpPr>
        <p:spPr>
          <a:xfrm>
            <a:off x="4250890" y="3575388"/>
            <a:ext cx="4181396" cy="475800"/>
          </a:xfrm>
          <a:prstGeom prst="rect">
            <a:avLst/>
          </a:prstGeom>
          <a:noFill/>
          <a:ln>
            <a:noFill/>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ES" sz="1200" dirty="0">
                <a:solidFill>
                  <a:schemeClr val="dk2"/>
                </a:solidFill>
                <a:latin typeface="Open Sans"/>
                <a:ea typeface="Open Sans"/>
                <a:cs typeface="Open Sans"/>
                <a:sym typeface="Open Sans"/>
              </a:rPr>
              <a:t>Incentivar el crecimiento personal y profesional de los empleados, brindando oportunidades de capacitación, desarrollo de habilidades y promoción interna. </a:t>
            </a:r>
          </a:p>
        </p:txBody>
      </p:sp>
      <p:pic>
        <p:nvPicPr>
          <p:cNvPr id="2342" name="Google Shape;2342;p49"/>
          <p:cNvPicPr preferRelativeResize="0"/>
          <p:nvPr/>
        </p:nvPicPr>
        <p:blipFill rotWithShape="1">
          <a:blip r:embed="rId3">
            <a:alphaModFix/>
          </a:blip>
          <a:srcRect/>
          <a:stretch/>
        </p:blipFill>
        <p:spPr>
          <a:xfrm rot="593575">
            <a:off x="779403" y="1207700"/>
            <a:ext cx="2589654" cy="987911"/>
          </a:xfrm>
          <a:prstGeom prst="rect">
            <a:avLst/>
          </a:prstGeom>
          <a:noFill/>
          <a:ln>
            <a:noFill/>
          </a:ln>
        </p:spPr>
      </p:pic>
      <p:pic>
        <p:nvPicPr>
          <p:cNvPr id="2343" name="Google Shape;2343;p49"/>
          <p:cNvPicPr preferRelativeResize="0"/>
          <p:nvPr/>
        </p:nvPicPr>
        <p:blipFill rotWithShape="1">
          <a:blip r:embed="rId4">
            <a:alphaModFix/>
          </a:blip>
          <a:srcRect/>
          <a:stretch/>
        </p:blipFill>
        <p:spPr>
          <a:xfrm rot="8158518">
            <a:off x="1600664" y="3305734"/>
            <a:ext cx="860627" cy="773186"/>
          </a:xfrm>
          <a:prstGeom prst="rect">
            <a:avLst/>
          </a:prstGeom>
          <a:noFill/>
          <a:ln>
            <a:noFill/>
          </a:ln>
        </p:spPr>
      </p:pic>
      <p:pic>
        <p:nvPicPr>
          <p:cNvPr id="2344" name="Google Shape;2344;p49"/>
          <p:cNvPicPr preferRelativeResize="0"/>
          <p:nvPr/>
        </p:nvPicPr>
        <p:blipFill rotWithShape="1">
          <a:blip r:embed="rId5">
            <a:alphaModFix/>
          </a:blip>
          <a:srcRect/>
          <a:stretch/>
        </p:blipFill>
        <p:spPr>
          <a:xfrm rot="5946960">
            <a:off x="1607983" y="1454729"/>
            <a:ext cx="837788" cy="2054363"/>
          </a:xfrm>
          <a:prstGeom prst="rect">
            <a:avLst/>
          </a:prstGeom>
          <a:noFill/>
          <a:ln>
            <a:noFill/>
          </a:ln>
        </p:spPr>
      </p:pic>
      <p:pic>
        <p:nvPicPr>
          <p:cNvPr id="2345" name="Google Shape;2345;p49"/>
          <p:cNvPicPr preferRelativeResize="0"/>
          <p:nvPr/>
        </p:nvPicPr>
        <p:blipFill rotWithShape="1">
          <a:blip r:embed="rId6">
            <a:alphaModFix amt="82000"/>
          </a:blip>
          <a:srcRect/>
          <a:stretch/>
        </p:blipFill>
        <p:spPr>
          <a:xfrm rot="-6050340" flipH="1">
            <a:off x="1764940" y="2435164"/>
            <a:ext cx="608445" cy="1503862"/>
          </a:xfrm>
          <a:prstGeom prst="rect">
            <a:avLst/>
          </a:prstGeom>
          <a:noFill/>
          <a:ln>
            <a:noFill/>
          </a:ln>
        </p:spPr>
      </p:pic>
      <p:sp>
        <p:nvSpPr>
          <p:cNvPr id="2346" name="Google Shape;2346;p49"/>
          <p:cNvSpPr txBox="1"/>
          <p:nvPr/>
        </p:nvSpPr>
        <p:spPr>
          <a:xfrm>
            <a:off x="3411383" y="1218729"/>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dirty="0">
                <a:solidFill>
                  <a:schemeClr val="accent5"/>
                </a:solidFill>
                <a:latin typeface="Overpass Black"/>
                <a:ea typeface="Overpass Black"/>
                <a:cs typeface="Overpass Black"/>
                <a:sym typeface="Overpass Black"/>
              </a:rPr>
              <a:t>05</a:t>
            </a:r>
            <a:endParaRPr sz="3000" b="0" i="0" u="none" strike="noStrike" cap="none" dirty="0">
              <a:solidFill>
                <a:schemeClr val="accent5"/>
              </a:solidFill>
              <a:latin typeface="Arial"/>
              <a:ea typeface="Arial"/>
              <a:cs typeface="Arial"/>
              <a:sym typeface="Arial"/>
            </a:endParaRPr>
          </a:p>
        </p:txBody>
      </p:sp>
      <p:sp>
        <p:nvSpPr>
          <p:cNvPr id="2347" name="Google Shape;2347;p49"/>
          <p:cNvSpPr txBox="1"/>
          <p:nvPr/>
        </p:nvSpPr>
        <p:spPr>
          <a:xfrm>
            <a:off x="3438373" y="2182451"/>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dirty="0">
                <a:solidFill>
                  <a:schemeClr val="accent6"/>
                </a:solidFill>
                <a:latin typeface="Overpass Black"/>
                <a:ea typeface="Overpass Black"/>
                <a:cs typeface="Overpass Black"/>
                <a:sym typeface="Overpass Black"/>
              </a:rPr>
              <a:t>06</a:t>
            </a:r>
            <a:endParaRPr sz="3000" b="0" i="0" u="none" strike="noStrike" cap="none" dirty="0">
              <a:solidFill>
                <a:schemeClr val="accent6"/>
              </a:solidFill>
              <a:latin typeface="Arial"/>
              <a:ea typeface="Arial"/>
              <a:cs typeface="Arial"/>
              <a:sym typeface="Arial"/>
            </a:endParaRPr>
          </a:p>
        </p:txBody>
      </p:sp>
      <p:sp>
        <p:nvSpPr>
          <p:cNvPr id="2348" name="Google Shape;2348;p49"/>
          <p:cNvSpPr txBox="1"/>
          <p:nvPr/>
        </p:nvSpPr>
        <p:spPr>
          <a:xfrm>
            <a:off x="3408698" y="3058254"/>
            <a:ext cx="1061100" cy="775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None/>
            </a:pPr>
            <a:r>
              <a:rPr lang="en" sz="3000" dirty="0">
                <a:solidFill>
                  <a:schemeClr val="accent4"/>
                </a:solidFill>
                <a:latin typeface="Overpass Black"/>
                <a:ea typeface="Overpass Black"/>
                <a:cs typeface="Overpass Black"/>
                <a:sym typeface="Overpass Black"/>
              </a:rPr>
              <a:t>07</a:t>
            </a:r>
            <a:endParaRPr sz="3000" b="0" i="0" u="none" strike="noStrike" cap="none" dirty="0">
              <a:solidFill>
                <a:schemeClr val="accent4"/>
              </a:solidFill>
              <a:latin typeface="Arial"/>
              <a:ea typeface="Arial"/>
              <a:cs typeface="Arial"/>
              <a:sym typeface="Arial"/>
            </a:endParaRPr>
          </a:p>
        </p:txBody>
      </p:sp>
      <p:grpSp>
        <p:nvGrpSpPr>
          <p:cNvPr id="2350" name="Google Shape;2350;p49"/>
          <p:cNvGrpSpPr/>
          <p:nvPr/>
        </p:nvGrpSpPr>
        <p:grpSpPr>
          <a:xfrm>
            <a:off x="1891460" y="4171795"/>
            <a:ext cx="479864" cy="397089"/>
            <a:chOff x="4147560" y="1627920"/>
            <a:chExt cx="479864" cy="397089"/>
          </a:xfrm>
        </p:grpSpPr>
        <p:sp>
          <p:nvSpPr>
            <p:cNvPr id="2351" name="Google Shape;2351;p49"/>
            <p:cNvSpPr/>
            <p:nvPr/>
          </p:nvSpPr>
          <p:spPr>
            <a:xfrm>
              <a:off x="4147560" y="1627920"/>
              <a:ext cx="479864" cy="397089"/>
            </a:xfrm>
            <a:custGeom>
              <a:avLst/>
              <a:gdLst/>
              <a:ahLst/>
              <a:cxnLst/>
              <a:rect l="l" t="t" r="r" b="b"/>
              <a:pathLst>
                <a:path w="17333" h="14347" extrusionOk="0">
                  <a:moveTo>
                    <a:pt x="1730" y="8757"/>
                  </a:moveTo>
                  <a:lnTo>
                    <a:pt x="5612" y="12654"/>
                  </a:lnTo>
                  <a:lnTo>
                    <a:pt x="4529" y="13752"/>
                  </a:lnTo>
                  <a:lnTo>
                    <a:pt x="632" y="9840"/>
                  </a:lnTo>
                  <a:lnTo>
                    <a:pt x="1730" y="8757"/>
                  </a:lnTo>
                  <a:close/>
                  <a:moveTo>
                    <a:pt x="11420" y="0"/>
                  </a:moveTo>
                  <a:cubicBezTo>
                    <a:pt x="11089" y="0"/>
                    <a:pt x="11089" y="497"/>
                    <a:pt x="11420" y="497"/>
                  </a:cubicBezTo>
                  <a:lnTo>
                    <a:pt x="12353" y="497"/>
                  </a:lnTo>
                  <a:lnTo>
                    <a:pt x="12669" y="7493"/>
                  </a:lnTo>
                  <a:lnTo>
                    <a:pt x="11661" y="8065"/>
                  </a:lnTo>
                  <a:cubicBezTo>
                    <a:pt x="11570" y="7568"/>
                    <a:pt x="11134" y="7222"/>
                    <a:pt x="10622" y="7222"/>
                  </a:cubicBezTo>
                  <a:lnTo>
                    <a:pt x="8772" y="7222"/>
                  </a:lnTo>
                  <a:lnTo>
                    <a:pt x="7854" y="6876"/>
                  </a:lnTo>
                  <a:cubicBezTo>
                    <a:pt x="7388" y="6696"/>
                    <a:pt x="6891" y="6605"/>
                    <a:pt x="6395" y="6605"/>
                  </a:cubicBezTo>
                  <a:cubicBezTo>
                    <a:pt x="5748" y="6605"/>
                    <a:pt x="5116" y="6771"/>
                    <a:pt x="4559" y="7102"/>
                  </a:cubicBezTo>
                  <a:lnTo>
                    <a:pt x="4619" y="5702"/>
                  </a:lnTo>
                  <a:cubicBezTo>
                    <a:pt x="4619" y="5541"/>
                    <a:pt x="4497" y="5458"/>
                    <a:pt x="4374" y="5458"/>
                  </a:cubicBezTo>
                  <a:cubicBezTo>
                    <a:pt x="4256" y="5458"/>
                    <a:pt x="4137" y="5533"/>
                    <a:pt x="4123" y="5687"/>
                  </a:cubicBezTo>
                  <a:lnTo>
                    <a:pt x="4032" y="7463"/>
                  </a:lnTo>
                  <a:cubicBezTo>
                    <a:pt x="3837" y="7613"/>
                    <a:pt x="3641" y="7794"/>
                    <a:pt x="3476" y="7974"/>
                  </a:cubicBezTo>
                  <a:cubicBezTo>
                    <a:pt x="3175" y="8290"/>
                    <a:pt x="2919" y="8636"/>
                    <a:pt x="2708" y="9013"/>
                  </a:cubicBezTo>
                  <a:lnTo>
                    <a:pt x="1911" y="8215"/>
                  </a:lnTo>
                  <a:cubicBezTo>
                    <a:pt x="1866" y="8170"/>
                    <a:pt x="1791" y="8155"/>
                    <a:pt x="1730" y="8140"/>
                  </a:cubicBezTo>
                  <a:cubicBezTo>
                    <a:pt x="1655" y="8155"/>
                    <a:pt x="1595" y="8170"/>
                    <a:pt x="1550" y="8215"/>
                  </a:cubicBezTo>
                  <a:lnTo>
                    <a:pt x="105" y="9675"/>
                  </a:lnTo>
                  <a:cubicBezTo>
                    <a:pt x="0" y="9765"/>
                    <a:pt x="0" y="9930"/>
                    <a:pt x="105" y="10021"/>
                  </a:cubicBezTo>
                  <a:lnTo>
                    <a:pt x="4348" y="14279"/>
                  </a:lnTo>
                  <a:cubicBezTo>
                    <a:pt x="4401" y="14324"/>
                    <a:pt x="4469" y="14346"/>
                    <a:pt x="4535" y="14346"/>
                  </a:cubicBezTo>
                  <a:cubicBezTo>
                    <a:pt x="4600" y="14346"/>
                    <a:pt x="4664" y="14324"/>
                    <a:pt x="4709" y="14279"/>
                  </a:cubicBezTo>
                  <a:lnTo>
                    <a:pt x="6154" y="12834"/>
                  </a:lnTo>
                  <a:cubicBezTo>
                    <a:pt x="6259" y="12729"/>
                    <a:pt x="6259" y="12578"/>
                    <a:pt x="6154" y="12473"/>
                  </a:cubicBezTo>
                  <a:lnTo>
                    <a:pt x="5763" y="12082"/>
                  </a:lnTo>
                  <a:lnTo>
                    <a:pt x="7463" y="12082"/>
                  </a:lnTo>
                  <a:cubicBezTo>
                    <a:pt x="7764" y="12052"/>
                    <a:pt x="7764" y="11600"/>
                    <a:pt x="7463" y="11585"/>
                  </a:cubicBezTo>
                  <a:lnTo>
                    <a:pt x="5266" y="11585"/>
                  </a:lnTo>
                  <a:lnTo>
                    <a:pt x="3069" y="9389"/>
                  </a:lnTo>
                  <a:cubicBezTo>
                    <a:pt x="3355" y="8847"/>
                    <a:pt x="4484" y="7102"/>
                    <a:pt x="6395" y="7102"/>
                  </a:cubicBezTo>
                  <a:cubicBezTo>
                    <a:pt x="6426" y="7101"/>
                    <a:pt x="6458" y="7100"/>
                    <a:pt x="6490" y="7100"/>
                  </a:cubicBezTo>
                  <a:cubicBezTo>
                    <a:pt x="6894" y="7100"/>
                    <a:pt x="7296" y="7188"/>
                    <a:pt x="7658" y="7327"/>
                  </a:cubicBezTo>
                  <a:lnTo>
                    <a:pt x="8621" y="7704"/>
                  </a:lnTo>
                  <a:cubicBezTo>
                    <a:pt x="8651" y="7719"/>
                    <a:pt x="8682" y="7719"/>
                    <a:pt x="8712" y="7719"/>
                  </a:cubicBezTo>
                  <a:lnTo>
                    <a:pt x="10622" y="7719"/>
                  </a:lnTo>
                  <a:cubicBezTo>
                    <a:pt x="11239" y="7839"/>
                    <a:pt x="11239" y="8727"/>
                    <a:pt x="10622" y="8832"/>
                  </a:cubicBezTo>
                  <a:lnTo>
                    <a:pt x="6966" y="8832"/>
                  </a:lnTo>
                  <a:cubicBezTo>
                    <a:pt x="6635" y="8832"/>
                    <a:pt x="6635" y="9344"/>
                    <a:pt x="6966" y="9344"/>
                  </a:cubicBezTo>
                  <a:lnTo>
                    <a:pt x="10622" y="9344"/>
                  </a:lnTo>
                  <a:cubicBezTo>
                    <a:pt x="11044" y="9344"/>
                    <a:pt x="11435" y="9088"/>
                    <a:pt x="11600" y="8682"/>
                  </a:cubicBezTo>
                  <a:lnTo>
                    <a:pt x="15843" y="6244"/>
                  </a:lnTo>
                  <a:cubicBezTo>
                    <a:pt x="15932" y="6195"/>
                    <a:pt x="16026" y="6172"/>
                    <a:pt x="16119" y="6172"/>
                  </a:cubicBezTo>
                  <a:cubicBezTo>
                    <a:pt x="16311" y="6172"/>
                    <a:pt x="16494" y="6272"/>
                    <a:pt x="16596" y="6455"/>
                  </a:cubicBezTo>
                  <a:cubicBezTo>
                    <a:pt x="16746" y="6711"/>
                    <a:pt x="16656" y="7042"/>
                    <a:pt x="16400" y="7207"/>
                  </a:cubicBezTo>
                  <a:lnTo>
                    <a:pt x="16370" y="7222"/>
                  </a:lnTo>
                  <a:lnTo>
                    <a:pt x="11269" y="11209"/>
                  </a:lnTo>
                  <a:cubicBezTo>
                    <a:pt x="10953" y="11450"/>
                    <a:pt x="10577" y="11585"/>
                    <a:pt x="10186" y="11585"/>
                  </a:cubicBezTo>
                  <a:lnTo>
                    <a:pt x="8561" y="11585"/>
                  </a:lnTo>
                  <a:cubicBezTo>
                    <a:pt x="8245" y="11615"/>
                    <a:pt x="8245" y="12052"/>
                    <a:pt x="8561" y="12082"/>
                  </a:cubicBezTo>
                  <a:lnTo>
                    <a:pt x="10186" y="12082"/>
                  </a:lnTo>
                  <a:cubicBezTo>
                    <a:pt x="10683" y="12082"/>
                    <a:pt x="11179" y="11916"/>
                    <a:pt x="11570" y="11600"/>
                  </a:cubicBezTo>
                  <a:lnTo>
                    <a:pt x="16671" y="7628"/>
                  </a:lnTo>
                  <a:cubicBezTo>
                    <a:pt x="17167" y="7327"/>
                    <a:pt x="17333" y="6680"/>
                    <a:pt x="17047" y="6184"/>
                  </a:cubicBezTo>
                  <a:cubicBezTo>
                    <a:pt x="16845" y="5841"/>
                    <a:pt x="16488" y="5653"/>
                    <a:pt x="16124" y="5653"/>
                  </a:cubicBezTo>
                  <a:cubicBezTo>
                    <a:pt x="15946" y="5653"/>
                    <a:pt x="15766" y="5699"/>
                    <a:pt x="15603" y="5793"/>
                  </a:cubicBezTo>
                  <a:lnTo>
                    <a:pt x="13150" y="7207"/>
                  </a:lnTo>
                  <a:lnTo>
                    <a:pt x="12834" y="406"/>
                  </a:lnTo>
                  <a:cubicBezTo>
                    <a:pt x="12834" y="181"/>
                    <a:pt x="12639" y="0"/>
                    <a:pt x="124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9"/>
            <p:cNvSpPr/>
            <p:nvPr/>
          </p:nvSpPr>
          <p:spPr>
            <a:xfrm>
              <a:off x="4263120" y="1627920"/>
              <a:ext cx="179639" cy="133916"/>
            </a:xfrm>
            <a:custGeom>
              <a:avLst/>
              <a:gdLst/>
              <a:ahLst/>
              <a:cxnLst/>
              <a:rect l="l" t="t" r="r" b="b"/>
              <a:pathLst>
                <a:path w="6501" h="4845" extrusionOk="0">
                  <a:moveTo>
                    <a:pt x="618" y="0"/>
                  </a:moveTo>
                  <a:cubicBezTo>
                    <a:pt x="392" y="0"/>
                    <a:pt x="196" y="181"/>
                    <a:pt x="196" y="406"/>
                  </a:cubicBezTo>
                  <a:lnTo>
                    <a:pt x="16" y="4574"/>
                  </a:lnTo>
                  <a:cubicBezTo>
                    <a:pt x="1" y="4709"/>
                    <a:pt x="106" y="4830"/>
                    <a:pt x="257" y="4845"/>
                  </a:cubicBezTo>
                  <a:cubicBezTo>
                    <a:pt x="392" y="4845"/>
                    <a:pt x="497" y="4740"/>
                    <a:pt x="497" y="4604"/>
                  </a:cubicBezTo>
                  <a:lnTo>
                    <a:pt x="693" y="497"/>
                  </a:lnTo>
                  <a:lnTo>
                    <a:pt x="6170" y="497"/>
                  </a:lnTo>
                  <a:cubicBezTo>
                    <a:pt x="6501" y="497"/>
                    <a:pt x="6501" y="0"/>
                    <a:pt x="61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9"/>
            <p:cNvSpPr/>
            <p:nvPr/>
          </p:nvSpPr>
          <p:spPr>
            <a:xfrm>
              <a:off x="4335120" y="1677240"/>
              <a:ext cx="107643" cy="77757"/>
            </a:xfrm>
            <a:custGeom>
              <a:avLst/>
              <a:gdLst/>
              <a:ahLst/>
              <a:cxnLst/>
              <a:rect l="l" t="t" r="r" b="b"/>
              <a:pathLst>
                <a:path w="3898" h="2815" extrusionOk="0">
                  <a:moveTo>
                    <a:pt x="249" y="1"/>
                  </a:moveTo>
                  <a:cubicBezTo>
                    <a:pt x="132" y="1"/>
                    <a:pt x="16" y="76"/>
                    <a:pt x="1" y="226"/>
                  </a:cubicBezTo>
                  <a:lnTo>
                    <a:pt x="1" y="918"/>
                  </a:lnTo>
                  <a:cubicBezTo>
                    <a:pt x="31" y="1972"/>
                    <a:pt x="888" y="2814"/>
                    <a:pt x="1942" y="2814"/>
                  </a:cubicBezTo>
                  <a:cubicBezTo>
                    <a:pt x="2995" y="2814"/>
                    <a:pt x="3867" y="1972"/>
                    <a:pt x="3898" y="918"/>
                  </a:cubicBezTo>
                  <a:lnTo>
                    <a:pt x="3898" y="226"/>
                  </a:lnTo>
                  <a:cubicBezTo>
                    <a:pt x="3883" y="76"/>
                    <a:pt x="3762" y="1"/>
                    <a:pt x="3644" y="1"/>
                  </a:cubicBezTo>
                  <a:cubicBezTo>
                    <a:pt x="3525" y="1"/>
                    <a:pt x="3409" y="76"/>
                    <a:pt x="3401" y="226"/>
                  </a:cubicBezTo>
                  <a:lnTo>
                    <a:pt x="3401" y="918"/>
                  </a:lnTo>
                  <a:cubicBezTo>
                    <a:pt x="3371" y="1701"/>
                    <a:pt x="2724" y="2318"/>
                    <a:pt x="1942" y="2318"/>
                  </a:cubicBezTo>
                  <a:cubicBezTo>
                    <a:pt x="1174" y="2318"/>
                    <a:pt x="527" y="1701"/>
                    <a:pt x="497" y="918"/>
                  </a:cubicBezTo>
                  <a:lnTo>
                    <a:pt x="497" y="226"/>
                  </a:lnTo>
                  <a:cubicBezTo>
                    <a:pt x="482" y="76"/>
                    <a:pt x="366" y="1"/>
                    <a:pt x="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4" name="Google Shape;2354;p4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Valores de la empresa</a:t>
            </a:r>
            <a:endParaRPr dirty="0"/>
          </a:p>
        </p:txBody>
      </p:sp>
      <p:grpSp>
        <p:nvGrpSpPr>
          <p:cNvPr id="2355" name="Google Shape;2355;p49"/>
          <p:cNvGrpSpPr/>
          <p:nvPr/>
        </p:nvGrpSpPr>
        <p:grpSpPr>
          <a:xfrm>
            <a:off x="756928" y="1349375"/>
            <a:ext cx="2638747" cy="2732027"/>
            <a:chOff x="756928" y="1349375"/>
            <a:chExt cx="2638747" cy="2732027"/>
          </a:xfrm>
        </p:grpSpPr>
        <p:sp>
          <p:nvSpPr>
            <p:cNvPr id="2356" name="Google Shape;2356;p49"/>
            <p:cNvSpPr/>
            <p:nvPr/>
          </p:nvSpPr>
          <p:spPr>
            <a:xfrm>
              <a:off x="781050" y="1352550"/>
              <a:ext cx="2586100" cy="28575"/>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7" name="Google Shape;2357;p49"/>
            <p:cNvSpPr/>
            <p:nvPr/>
          </p:nvSpPr>
          <p:spPr>
            <a:xfrm rot="6895430">
              <a:off x="1251086" y="2701102"/>
              <a:ext cx="2999315" cy="28573"/>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sp>
          <p:nvSpPr>
            <p:cNvPr id="2358" name="Google Shape;2358;p49"/>
            <p:cNvSpPr/>
            <p:nvPr/>
          </p:nvSpPr>
          <p:spPr>
            <a:xfrm rot="3781023" flipH="1">
              <a:off x="-56424" y="2711884"/>
              <a:ext cx="3024426" cy="28574"/>
            </a:xfrm>
            <a:custGeom>
              <a:avLst/>
              <a:gdLst/>
              <a:ahLst/>
              <a:cxnLst/>
              <a:rect l="l" t="t" r="r" b="b"/>
              <a:pathLst>
                <a:path w="104394" h="1143" extrusionOk="0">
                  <a:moveTo>
                    <a:pt x="0" y="1143"/>
                  </a:moveTo>
                  <a:cubicBezTo>
                    <a:pt x="34800" y="1143"/>
                    <a:pt x="69594" y="0"/>
                    <a:pt x="104394" y="0"/>
                  </a:cubicBezTo>
                </a:path>
              </a:pathLst>
            </a:custGeom>
            <a:noFill/>
            <a:ln w="19050" cap="flat" cmpd="sng">
              <a:solidFill>
                <a:schemeClr val="dk2"/>
              </a:solidFill>
              <a:prstDash val="solid"/>
              <a:round/>
              <a:headEnd type="none" w="med" len="med"/>
              <a:tailEnd type="none" w="med" len="med"/>
            </a:ln>
          </p:spPr>
        </p:sp>
      </p:grpSp>
    </p:spTree>
    <p:extLst>
      <p:ext uri="{BB962C8B-B14F-4D97-AF65-F5344CB8AC3E}">
        <p14:creationId xmlns:p14="http://schemas.microsoft.com/office/powerpoint/2010/main" val="3729394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187" name="Google Shape;2187;p43"/>
          <p:cNvSpPr txBox="1">
            <a:spLocks noGrp="1"/>
          </p:cNvSpPr>
          <p:nvPr>
            <p:ph type="ctrTitle"/>
          </p:nvPr>
        </p:nvSpPr>
        <p:spPr>
          <a:xfrm>
            <a:off x="2105378" y="3169969"/>
            <a:ext cx="4933244" cy="792900"/>
          </a:xfrm>
          <a:prstGeom prst="rect">
            <a:avLst/>
          </a:prstGeom>
        </p:spPr>
        <p:txBody>
          <a:bodyPr spcFirstLastPara="1" wrap="square" lIns="91425" tIns="91425" rIns="91425" bIns="91425" anchor="ctr" anchorCtr="0">
            <a:noAutofit/>
          </a:bodyPr>
          <a:lstStyle/>
          <a:p>
            <a:r>
              <a:rPr lang="es-ES" b="1" dirty="0">
                <a:effectLst/>
                <a:latin typeface="Arial" panose="020B0604020202020204" pitchFamily="34" charset="0"/>
                <a:ea typeface="Calibri" panose="020F0502020204030204" pitchFamily="34" charset="0"/>
                <a:cs typeface="Arial" panose="020B0604020202020204" pitchFamily="34" charset="0"/>
              </a:rPr>
              <a:t>Políticas</a:t>
            </a:r>
            <a:r>
              <a:rPr lang="es-PA" dirty="0"/>
              <a:t> de la empresa </a:t>
            </a:r>
          </a:p>
        </p:txBody>
      </p:sp>
    </p:spTree>
    <p:extLst>
      <p:ext uri="{BB962C8B-B14F-4D97-AF65-F5344CB8AC3E}">
        <p14:creationId xmlns:p14="http://schemas.microsoft.com/office/powerpoint/2010/main" val="2068225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Politicas de la empresa</a:t>
            </a:r>
            <a:endParaRPr dirty="0"/>
          </a:p>
        </p:txBody>
      </p:sp>
      <p:sp>
        <p:nvSpPr>
          <p:cNvPr id="3489" name="Google Shape;3489;p72"/>
          <p:cNvSpPr txBox="1">
            <a:spLocks noGrp="1"/>
          </p:cNvSpPr>
          <p:nvPr>
            <p:ph type="title"/>
          </p:nvPr>
        </p:nvSpPr>
        <p:spPr>
          <a:xfrm>
            <a:off x="1048463" y="950825"/>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Nuestra figura jurídica sería una Sociedad Anónima ya que estos nos ofrecería ciertas ventajas como:</a:t>
            </a:r>
            <a:endParaRPr dirty="0"/>
          </a:p>
        </p:txBody>
      </p:sp>
      <p:sp>
        <p:nvSpPr>
          <p:cNvPr id="3490" name="Google Shape;3490;p72"/>
          <p:cNvSpPr txBox="1">
            <a:spLocks noGrp="1"/>
          </p:cNvSpPr>
          <p:nvPr>
            <p:ph type="subTitle" idx="1"/>
          </p:nvPr>
        </p:nvSpPr>
        <p:spPr>
          <a:xfrm>
            <a:off x="585618" y="1692814"/>
            <a:ext cx="475402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hlinkClick r:id="rId3"/>
              </a:rPr>
              <a:t>Limitación de responsabilidad: </a:t>
            </a:r>
            <a:r>
              <a:rPr lang="es-ES" dirty="0">
                <a:highlight>
                  <a:srgbClr val="FFFFFF"/>
                </a:highlight>
                <a:uFill>
                  <a:noFill/>
                </a:uFill>
                <a:hlinkClick r:id="rId3"/>
              </a:rPr>
              <a:t>Una de las principales ventajas de una SA es la limitación de responsabilidad para los accionistas. </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585618" y="3064561"/>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Mayor acceso a financiamiento: </a:t>
            </a:r>
            <a:r>
              <a:rPr lang="es-ES" dirty="0">
                <a:highlight>
                  <a:srgbClr val="FFFFFF"/>
                </a:highlight>
                <a:uFill>
                  <a:noFill/>
                </a:uFill>
              </a:rPr>
              <a:t>Una SA puede emitir acciones y atraer inversores a través de la venta de dichas acciones</a:t>
            </a:r>
            <a:endParaRPr lang="es-ES" sz="1400" dirty="0"/>
          </a:p>
        </p:txBody>
      </p:sp>
      <p:pic>
        <p:nvPicPr>
          <p:cNvPr id="1026" name="Picture 2" descr="Concepto de políticas de la empresa. | Vector Premium">
            <a:extLst>
              <a:ext uri="{FF2B5EF4-FFF2-40B4-BE49-F238E27FC236}">
                <a16:creationId xmlns:a16="http://schemas.microsoft.com/office/drawing/2014/main" id="{FF4C96EA-38B2-97AB-1F24-A57995A67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6094" y="1528625"/>
            <a:ext cx="3746038" cy="24953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Politicas de la empresa</a:t>
            </a:r>
            <a:endParaRPr dirty="0"/>
          </a:p>
        </p:txBody>
      </p:sp>
      <p:sp>
        <p:nvSpPr>
          <p:cNvPr id="3489" name="Google Shape;3489;p72"/>
          <p:cNvSpPr txBox="1">
            <a:spLocks noGrp="1"/>
          </p:cNvSpPr>
          <p:nvPr>
            <p:ph type="title"/>
          </p:nvPr>
        </p:nvSpPr>
        <p:spPr>
          <a:xfrm>
            <a:off x="1048463" y="950825"/>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Nuestra figura jurídica sería una Sociedad Anónima ya que estos nos ofrecería ciertas ventajas como:</a:t>
            </a:r>
            <a:endParaRPr dirty="0"/>
          </a:p>
        </p:txBody>
      </p:sp>
      <p:sp>
        <p:nvSpPr>
          <p:cNvPr id="3490" name="Google Shape;3490;p72"/>
          <p:cNvSpPr txBox="1">
            <a:spLocks noGrp="1"/>
          </p:cNvSpPr>
          <p:nvPr>
            <p:ph type="subTitle" idx="1"/>
          </p:nvPr>
        </p:nvSpPr>
        <p:spPr>
          <a:xfrm>
            <a:off x="4085173" y="1579925"/>
            <a:ext cx="475402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Continuidad y transferencia de acciones: </a:t>
            </a:r>
            <a:r>
              <a:rPr lang="es-ES" dirty="0">
                <a:highlight>
                  <a:srgbClr val="FFFFFF"/>
                </a:highlight>
                <a:uFill>
                  <a:noFill/>
                </a:uFill>
              </a:rPr>
              <a:t>Una SA tiene mayor continuidad y estabilidad en comparación con otras formas jurídicas</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4085173" y="2838783"/>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Percepción de credibilidad y confianza: </a:t>
            </a:r>
            <a:r>
              <a:rPr lang="es-ES" dirty="0">
                <a:highlight>
                  <a:srgbClr val="FFFFFF"/>
                </a:highlight>
                <a:uFill>
                  <a:noFill/>
                </a:uFill>
              </a:rPr>
              <a:t>Una SA suele ser percibida como una estructura más formal y establecida en comparación con otras formas jurídicas. </a:t>
            </a:r>
            <a:endParaRPr lang="es-ES" sz="1400" dirty="0"/>
          </a:p>
        </p:txBody>
      </p:sp>
      <p:pic>
        <p:nvPicPr>
          <p:cNvPr id="2050" name="Picture 2" descr="Imágenes de Politica Calidad - Descarga gratuita en Freepik">
            <a:extLst>
              <a:ext uri="{FF2B5EF4-FFF2-40B4-BE49-F238E27FC236}">
                <a16:creationId xmlns:a16="http://schemas.microsoft.com/office/drawing/2014/main" id="{296B0B58-28B0-E6DD-06F4-544082BE0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46" y="1668134"/>
            <a:ext cx="3557407" cy="2341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899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2187" name="Google Shape;2187;p43"/>
          <p:cNvSpPr txBox="1">
            <a:spLocks noGrp="1"/>
          </p:cNvSpPr>
          <p:nvPr>
            <p:ph type="ctrTitle"/>
          </p:nvPr>
        </p:nvSpPr>
        <p:spPr>
          <a:xfrm>
            <a:off x="2105378" y="3073350"/>
            <a:ext cx="4933244" cy="792900"/>
          </a:xfrm>
          <a:prstGeom prst="rect">
            <a:avLst/>
          </a:prstGeom>
        </p:spPr>
        <p:txBody>
          <a:bodyPr spcFirstLastPara="1" wrap="square" lIns="91425" tIns="91425" rIns="91425" bIns="91425" anchor="ctr" anchorCtr="0">
            <a:noAutofit/>
          </a:bodyPr>
          <a:lstStyle/>
          <a:p>
            <a:br>
              <a:rPr lang="es-ES" b="1" dirty="0">
                <a:effectLst/>
                <a:latin typeface="Arial" panose="020B0604020202020204" pitchFamily="34" charset="0"/>
                <a:ea typeface="Calibri" panose="020F0502020204030204" pitchFamily="34" charset="0"/>
                <a:cs typeface="Arial" panose="020B0604020202020204" pitchFamily="34" charset="0"/>
              </a:rPr>
            </a:br>
            <a:r>
              <a:rPr lang="es-ES" b="1" dirty="0">
                <a:effectLst/>
                <a:latin typeface="Arial" panose="020B0604020202020204" pitchFamily="34" charset="0"/>
                <a:ea typeface="Calibri" panose="020F0502020204030204" pitchFamily="34" charset="0"/>
                <a:cs typeface="Arial" panose="020B0604020202020204" pitchFamily="34" charset="0"/>
              </a:rPr>
              <a:t>Organigrama general de la empresa</a:t>
            </a:r>
          </a:p>
        </p:txBody>
      </p:sp>
    </p:spTree>
    <p:extLst>
      <p:ext uri="{BB962C8B-B14F-4D97-AF65-F5344CB8AC3E}">
        <p14:creationId xmlns:p14="http://schemas.microsoft.com/office/powerpoint/2010/main" val="2180455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Organigrama general de la empresa</a:t>
            </a:r>
            <a:endParaRPr dirty="0"/>
          </a:p>
        </p:txBody>
      </p:sp>
      <p:sp>
        <p:nvSpPr>
          <p:cNvPr id="3489" name="Google Shape;3489;p72"/>
          <p:cNvSpPr txBox="1">
            <a:spLocks noGrp="1"/>
          </p:cNvSpPr>
          <p:nvPr>
            <p:ph type="title"/>
          </p:nvPr>
        </p:nvSpPr>
        <p:spPr>
          <a:xfrm>
            <a:off x="1048463" y="950825"/>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Nuestra figura cuenta con una serie de roles los cuales son:</a:t>
            </a:r>
            <a:endParaRPr dirty="0"/>
          </a:p>
        </p:txBody>
      </p:sp>
      <p:sp>
        <p:nvSpPr>
          <p:cNvPr id="3490" name="Google Shape;3490;p72"/>
          <p:cNvSpPr txBox="1">
            <a:spLocks noGrp="1"/>
          </p:cNvSpPr>
          <p:nvPr>
            <p:ph type="subTitle" idx="1"/>
          </p:nvPr>
        </p:nvSpPr>
        <p:spPr>
          <a:xfrm>
            <a:off x="4085173" y="1579925"/>
            <a:ext cx="475402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CEO: </a:t>
            </a:r>
            <a:r>
              <a:rPr lang="es-ES" dirty="0">
                <a:highlight>
                  <a:srgbClr val="FFFFFF"/>
                </a:highlight>
                <a:uFill>
                  <a:noFill/>
                </a:uFill>
              </a:rPr>
              <a:t>Es responsable de la toma de decisiones estratégicas, el liderazgo general y la supervisión de todas las operaciones de la empresa. (1)</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4085173" y="2838783"/>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Gerencia/ Dirección: </a:t>
            </a:r>
            <a:r>
              <a:rPr lang="es-ES" dirty="0">
                <a:highlight>
                  <a:srgbClr val="FFFFFF"/>
                </a:highlight>
                <a:uFill>
                  <a:noFill/>
                </a:uFill>
              </a:rPr>
              <a:t>También encargada de la toma de decisiones estratégicas, la supervisión general del negocio y la coordinación de actividades. (1)</a:t>
            </a:r>
            <a:r>
              <a:rPr lang="es-ES" sz="1100" dirty="0">
                <a:highlight>
                  <a:srgbClr val="FFFFFF"/>
                </a:highlight>
                <a:uFill>
                  <a:noFill/>
                </a:uFill>
              </a:rPr>
              <a:t>. </a:t>
            </a:r>
            <a:endParaRPr lang="es-ES" sz="1400" dirty="0"/>
          </a:p>
        </p:txBody>
      </p:sp>
      <p:pic>
        <p:nvPicPr>
          <p:cNvPr id="3074" name="Picture 2" descr="El número de empleados determina las herramientas informáticas de la empresa.  - Blog de Dataprius.">
            <a:extLst>
              <a:ext uri="{FF2B5EF4-FFF2-40B4-BE49-F238E27FC236}">
                <a16:creationId xmlns:a16="http://schemas.microsoft.com/office/drawing/2014/main" id="{3279185E-90A3-A4AE-0FC9-296A05297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493" y="1754484"/>
            <a:ext cx="3228680" cy="2168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202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Organigrama general de la empresa</a:t>
            </a:r>
            <a:endParaRPr dirty="0"/>
          </a:p>
        </p:txBody>
      </p:sp>
      <p:sp>
        <p:nvSpPr>
          <p:cNvPr id="3489" name="Google Shape;3489;p72"/>
          <p:cNvSpPr txBox="1">
            <a:spLocks noGrp="1"/>
          </p:cNvSpPr>
          <p:nvPr>
            <p:ph type="title"/>
          </p:nvPr>
        </p:nvSpPr>
        <p:spPr>
          <a:xfrm>
            <a:off x="1048463" y="950825"/>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Nuestra figura cuenta con una serie de roles los cuales son:</a:t>
            </a:r>
            <a:endParaRPr dirty="0"/>
          </a:p>
        </p:txBody>
      </p:sp>
      <p:sp>
        <p:nvSpPr>
          <p:cNvPr id="3490" name="Google Shape;3490;p72"/>
          <p:cNvSpPr txBox="1">
            <a:spLocks noGrp="1"/>
          </p:cNvSpPr>
          <p:nvPr>
            <p:ph type="subTitle" idx="1"/>
          </p:nvPr>
        </p:nvSpPr>
        <p:spPr>
          <a:xfrm>
            <a:off x="347830" y="1592857"/>
            <a:ext cx="475402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Ventas y Marketing: </a:t>
            </a:r>
            <a:r>
              <a:rPr lang="es-ES" dirty="0">
                <a:highlight>
                  <a:srgbClr val="FFFFFF"/>
                </a:highlight>
                <a:uFill>
                  <a:noFill/>
                </a:uFill>
              </a:rPr>
              <a:t>Encargado de promover y vender los productos o servicios de la empresa, desarrollar estrategias de marketing, generar clientes potenciales y mantener relaciones con los clientes.  (2)</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347830" y="3082962"/>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Operaciones (Psicólogos): </a:t>
            </a:r>
            <a:r>
              <a:rPr lang="es-ES" dirty="0">
                <a:highlight>
                  <a:srgbClr val="FFFFFF"/>
                </a:highlight>
                <a:uFill>
                  <a:noFill/>
                </a:uFill>
              </a:rPr>
              <a:t>Encargado de analizar los resultados y brindad orientación profesional al cliente. (5)</a:t>
            </a:r>
            <a:endParaRPr lang="es-ES" sz="1400" dirty="0"/>
          </a:p>
        </p:txBody>
      </p:sp>
      <p:pic>
        <p:nvPicPr>
          <p:cNvPr id="4098" name="Picture 2" descr="Más de la mitad de las empresas españolas ampliará su número de  trabajadores en dos años - MuyPymes">
            <a:extLst>
              <a:ext uri="{FF2B5EF4-FFF2-40B4-BE49-F238E27FC236}">
                <a16:creationId xmlns:a16="http://schemas.microsoft.com/office/drawing/2014/main" id="{CEFA23CB-B592-74CB-5B74-A8DF74AEA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278" y="1655552"/>
            <a:ext cx="3189767" cy="239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315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Organigrama general de la empresa</a:t>
            </a:r>
            <a:endParaRPr dirty="0"/>
          </a:p>
        </p:txBody>
      </p:sp>
      <p:sp>
        <p:nvSpPr>
          <p:cNvPr id="3489" name="Google Shape;3489;p72"/>
          <p:cNvSpPr txBox="1">
            <a:spLocks noGrp="1"/>
          </p:cNvSpPr>
          <p:nvPr>
            <p:ph type="title"/>
          </p:nvPr>
        </p:nvSpPr>
        <p:spPr>
          <a:xfrm>
            <a:off x="1239849" y="706880"/>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Nuestra figura cuenta con una serie de roles los cuales son:</a:t>
            </a:r>
            <a:endParaRPr dirty="0"/>
          </a:p>
        </p:txBody>
      </p:sp>
      <p:sp>
        <p:nvSpPr>
          <p:cNvPr id="3490" name="Google Shape;3490;p72"/>
          <p:cNvSpPr txBox="1">
            <a:spLocks noGrp="1"/>
          </p:cNvSpPr>
          <p:nvPr>
            <p:ph type="subTitle" idx="1"/>
          </p:nvPr>
        </p:nvSpPr>
        <p:spPr>
          <a:xfrm>
            <a:off x="4170234" y="1125055"/>
            <a:ext cx="475402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Servicio al cliente</a:t>
            </a:r>
            <a:r>
              <a:rPr lang="es-ES" dirty="0">
                <a:highlight>
                  <a:srgbClr val="FFFFFF"/>
                </a:highlight>
                <a:uFill>
                  <a:noFill/>
                </a:uFill>
              </a:rPr>
              <a:t>: Responsable de brindar atención y soporte a los clientes, resolver problemas y mantener la satisfacción del cliente. (2)</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4170234" y="2130159"/>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Tecnología de la Información: </a:t>
            </a:r>
            <a:r>
              <a:rPr lang="es-ES" dirty="0">
                <a:highlight>
                  <a:srgbClr val="FFFFFF"/>
                </a:highlight>
                <a:uFill>
                  <a:noFill/>
                </a:uFill>
              </a:rPr>
              <a:t>Encargados de administrar los sistemas de información, redes, seguridad cibernética y desarrollo de la página web o App. (4)</a:t>
            </a:r>
            <a:endParaRPr lang="es-ES" sz="1400" dirty="0"/>
          </a:p>
        </p:txBody>
      </p:sp>
      <p:sp>
        <p:nvSpPr>
          <p:cNvPr id="3" name="Google Shape;3490;p72">
            <a:extLst>
              <a:ext uri="{FF2B5EF4-FFF2-40B4-BE49-F238E27FC236}">
                <a16:creationId xmlns:a16="http://schemas.microsoft.com/office/drawing/2014/main" id="{6BB0E2C0-B868-DED1-FB9E-CA0D5EFEE273}"/>
              </a:ext>
            </a:extLst>
          </p:cNvPr>
          <p:cNvSpPr txBox="1">
            <a:spLocks/>
          </p:cNvSpPr>
          <p:nvPr/>
        </p:nvSpPr>
        <p:spPr>
          <a:xfrm>
            <a:off x="4170234" y="3389016"/>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Mantenimiento: </a:t>
            </a:r>
            <a:r>
              <a:rPr lang="es-ES" dirty="0">
                <a:highlight>
                  <a:srgbClr val="FFFFFF"/>
                </a:highlight>
                <a:uFill>
                  <a:noFill/>
                </a:uFill>
              </a:rPr>
              <a:t>Encargados del área de limpieza dentro de nuestra empresa. (1)</a:t>
            </a:r>
            <a:endParaRPr lang="es-ES" sz="1400" dirty="0"/>
          </a:p>
        </p:txBody>
      </p:sp>
      <p:pic>
        <p:nvPicPr>
          <p:cNvPr id="4" name="Imagen 3">
            <a:extLst>
              <a:ext uri="{FF2B5EF4-FFF2-40B4-BE49-F238E27FC236}">
                <a16:creationId xmlns:a16="http://schemas.microsoft.com/office/drawing/2014/main" id="{238EAFDD-0118-89A2-7440-C4D9EE574B23}"/>
              </a:ext>
            </a:extLst>
          </p:cNvPr>
          <p:cNvPicPr>
            <a:picLocks noChangeAspect="1"/>
          </p:cNvPicPr>
          <p:nvPr/>
        </p:nvPicPr>
        <p:blipFill>
          <a:blip r:embed="rId3"/>
          <a:stretch>
            <a:fillRect/>
          </a:stretch>
        </p:blipFill>
        <p:spPr>
          <a:xfrm>
            <a:off x="736646" y="1430373"/>
            <a:ext cx="3286521" cy="2658430"/>
          </a:xfrm>
          <a:prstGeom prst="rect">
            <a:avLst/>
          </a:prstGeom>
        </p:spPr>
      </p:pic>
    </p:spTree>
    <p:extLst>
      <p:ext uri="{BB962C8B-B14F-4D97-AF65-F5344CB8AC3E}">
        <p14:creationId xmlns:p14="http://schemas.microsoft.com/office/powerpoint/2010/main" val="1652660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3858375" y="685814"/>
            <a:ext cx="1343400" cy="688353"/>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3858376" y="1648390"/>
            <a:ext cx="1343399" cy="577800"/>
          </a:xfrm>
          <a:prstGeom prst="rect">
            <a:avLst/>
          </a:prstGeom>
          <a:noFill/>
          <a:ln>
            <a:noFill/>
          </a:ln>
        </p:spPr>
      </p:pic>
      <p:sp>
        <p:nvSpPr>
          <p:cNvPr id="2194" name="Google Shape;2194;p44"/>
          <p:cNvSpPr txBox="1"/>
          <p:nvPr/>
        </p:nvSpPr>
        <p:spPr>
          <a:xfrm>
            <a:off x="3775275" y="839737"/>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dirty="0">
                <a:solidFill>
                  <a:schemeClr val="dk2"/>
                </a:solidFill>
                <a:latin typeface="Open Sans ExtraBold"/>
                <a:ea typeface="Open Sans ExtraBold"/>
                <a:cs typeface="Open Sans ExtraBold"/>
                <a:sym typeface="Open Sans ExtraBold"/>
              </a:rPr>
              <a:t>CEO</a:t>
            </a:r>
            <a:endParaRPr lang="en" dirty="0">
              <a:solidFill>
                <a:schemeClr val="dk2"/>
              </a:solidFill>
              <a:latin typeface="Open Sans ExtraBold"/>
              <a:ea typeface="Open Sans ExtraBold"/>
              <a:cs typeface="Open Sans ExtraBold"/>
              <a:sym typeface="Open Sans ExtraBold"/>
            </a:endParaRPr>
          </a:p>
        </p:txBody>
      </p:sp>
      <p:sp>
        <p:nvSpPr>
          <p:cNvPr id="2196" name="Google Shape;2196;p44"/>
          <p:cNvSpPr txBox="1"/>
          <p:nvPr/>
        </p:nvSpPr>
        <p:spPr>
          <a:xfrm>
            <a:off x="3832334" y="1776073"/>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dirty="0">
                <a:solidFill>
                  <a:schemeClr val="dk2"/>
                </a:solidFill>
                <a:latin typeface="Open Sans ExtraBold"/>
                <a:ea typeface="Open Sans ExtraBold"/>
                <a:cs typeface="Open Sans ExtraBold"/>
                <a:sym typeface="Open Sans ExtraBold"/>
              </a:rPr>
              <a:t>Gerente</a:t>
            </a:r>
            <a:endParaRPr dirty="0">
              <a:solidFill>
                <a:schemeClr val="dk2"/>
              </a:solidFill>
              <a:latin typeface="Open Sans ExtraBold"/>
              <a:ea typeface="Open Sans ExtraBold"/>
              <a:cs typeface="Open Sans ExtraBold"/>
              <a:sym typeface="Open Sans ExtraBold"/>
            </a:endParaRPr>
          </a:p>
        </p:txBody>
      </p:sp>
      <p:pic>
        <p:nvPicPr>
          <p:cNvPr id="2199" name="Google Shape;2199;p44"/>
          <p:cNvPicPr preferRelativeResize="0"/>
          <p:nvPr/>
        </p:nvPicPr>
        <p:blipFill>
          <a:blip r:embed="rId5">
            <a:alphaModFix amt="68000"/>
          </a:blip>
          <a:stretch>
            <a:fillRect/>
          </a:stretch>
        </p:blipFill>
        <p:spPr>
          <a:xfrm>
            <a:off x="561916" y="2762467"/>
            <a:ext cx="1478691" cy="441438"/>
          </a:xfrm>
          <a:prstGeom prst="rect">
            <a:avLst/>
          </a:prstGeom>
          <a:noFill/>
          <a:ln>
            <a:noFill/>
          </a:ln>
        </p:spPr>
      </p:pic>
      <p:sp>
        <p:nvSpPr>
          <p:cNvPr id="2200" name="Google Shape;2200;p44"/>
          <p:cNvSpPr txBox="1"/>
          <p:nvPr/>
        </p:nvSpPr>
        <p:spPr>
          <a:xfrm>
            <a:off x="655235" y="274548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Open Sans ExtraBold"/>
                <a:ea typeface="Open Sans ExtraBold"/>
                <a:cs typeface="Open Sans ExtraBold"/>
                <a:sym typeface="Open Sans ExtraBold"/>
              </a:rPr>
              <a:t>Asistente de mercadeo</a:t>
            </a:r>
            <a:endParaRPr sz="1200" dirty="0">
              <a:solidFill>
                <a:schemeClr val="dk2"/>
              </a:solidFill>
              <a:latin typeface="Open Sans ExtraBold"/>
              <a:ea typeface="Open Sans ExtraBold"/>
              <a:cs typeface="Open Sans ExtraBold"/>
              <a:sym typeface="Open Sans ExtraBold"/>
            </a:endParaRPr>
          </a:p>
        </p:txBody>
      </p:sp>
      <p:sp>
        <p:nvSpPr>
          <p:cNvPr id="2211" name="Google Shape;2211;p44"/>
          <p:cNvSpPr txBox="1">
            <a:spLocks noGrp="1"/>
          </p:cNvSpPr>
          <p:nvPr>
            <p:ph type="ctrTitle"/>
          </p:nvPr>
        </p:nvSpPr>
        <p:spPr>
          <a:xfrm>
            <a:off x="933170" y="0"/>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s-ES" dirty="0">
                <a:solidFill>
                  <a:schemeClr val="dk2"/>
                </a:solidFill>
              </a:rPr>
            </a:br>
            <a:r>
              <a:rPr lang="es-ES" dirty="0">
                <a:solidFill>
                  <a:schemeClr val="dk2"/>
                </a:solidFill>
              </a:rPr>
              <a:t>Organigrama general de la empresa</a:t>
            </a:r>
          </a:p>
        </p:txBody>
      </p:sp>
      <p:pic>
        <p:nvPicPr>
          <p:cNvPr id="3" name="Google Shape;2193;p44">
            <a:extLst>
              <a:ext uri="{FF2B5EF4-FFF2-40B4-BE49-F238E27FC236}">
                <a16:creationId xmlns:a16="http://schemas.microsoft.com/office/drawing/2014/main" id="{A7E6535F-F583-729E-F1D4-10D4AD149E94}"/>
              </a:ext>
            </a:extLst>
          </p:cNvPr>
          <p:cNvPicPr preferRelativeResize="0"/>
          <p:nvPr/>
        </p:nvPicPr>
        <p:blipFill>
          <a:blip r:embed="rId4">
            <a:alphaModFix amt="55000"/>
          </a:blip>
          <a:stretch>
            <a:fillRect/>
          </a:stretch>
        </p:blipFill>
        <p:spPr>
          <a:xfrm>
            <a:off x="3984636" y="3281320"/>
            <a:ext cx="1353102" cy="500128"/>
          </a:xfrm>
          <a:prstGeom prst="rect">
            <a:avLst/>
          </a:prstGeom>
          <a:noFill/>
          <a:ln>
            <a:noFill/>
          </a:ln>
        </p:spPr>
      </p:pic>
      <p:pic>
        <p:nvPicPr>
          <p:cNvPr id="4" name="Google Shape;2193;p44">
            <a:extLst>
              <a:ext uri="{FF2B5EF4-FFF2-40B4-BE49-F238E27FC236}">
                <a16:creationId xmlns:a16="http://schemas.microsoft.com/office/drawing/2014/main" id="{5F6BE0E5-D574-43C1-079E-78609C37951A}"/>
              </a:ext>
            </a:extLst>
          </p:cNvPr>
          <p:cNvPicPr preferRelativeResize="0"/>
          <p:nvPr/>
        </p:nvPicPr>
        <p:blipFill>
          <a:blip r:embed="rId4">
            <a:alphaModFix amt="55000"/>
          </a:blip>
          <a:stretch>
            <a:fillRect/>
          </a:stretch>
        </p:blipFill>
        <p:spPr>
          <a:xfrm>
            <a:off x="3928223" y="2633408"/>
            <a:ext cx="1343399" cy="467231"/>
          </a:xfrm>
          <a:prstGeom prst="rect">
            <a:avLst/>
          </a:prstGeom>
          <a:noFill/>
          <a:ln>
            <a:noFill/>
          </a:ln>
        </p:spPr>
      </p:pic>
      <p:pic>
        <p:nvPicPr>
          <p:cNvPr id="5" name="Google Shape;2193;p44">
            <a:extLst>
              <a:ext uri="{FF2B5EF4-FFF2-40B4-BE49-F238E27FC236}">
                <a16:creationId xmlns:a16="http://schemas.microsoft.com/office/drawing/2014/main" id="{63D38DA6-37B0-0E20-7B96-86F7F833FDF5}"/>
              </a:ext>
            </a:extLst>
          </p:cNvPr>
          <p:cNvPicPr preferRelativeResize="0"/>
          <p:nvPr/>
        </p:nvPicPr>
        <p:blipFill>
          <a:blip r:embed="rId4">
            <a:alphaModFix amt="55000"/>
          </a:blip>
          <a:stretch>
            <a:fillRect/>
          </a:stretch>
        </p:blipFill>
        <p:spPr>
          <a:xfrm>
            <a:off x="4016851" y="3973952"/>
            <a:ext cx="1343399" cy="395042"/>
          </a:xfrm>
          <a:prstGeom prst="rect">
            <a:avLst/>
          </a:prstGeom>
          <a:noFill/>
          <a:ln>
            <a:noFill/>
          </a:ln>
        </p:spPr>
      </p:pic>
      <p:pic>
        <p:nvPicPr>
          <p:cNvPr id="6" name="Google Shape;2193;p44">
            <a:extLst>
              <a:ext uri="{FF2B5EF4-FFF2-40B4-BE49-F238E27FC236}">
                <a16:creationId xmlns:a16="http://schemas.microsoft.com/office/drawing/2014/main" id="{8B0A71CB-2745-58C5-6F0F-CCBE1B663777}"/>
              </a:ext>
            </a:extLst>
          </p:cNvPr>
          <p:cNvPicPr preferRelativeResize="0"/>
          <p:nvPr/>
        </p:nvPicPr>
        <p:blipFill>
          <a:blip r:embed="rId4">
            <a:alphaModFix amt="55000"/>
          </a:blip>
          <a:stretch>
            <a:fillRect/>
          </a:stretch>
        </p:blipFill>
        <p:spPr>
          <a:xfrm>
            <a:off x="3941476" y="4569809"/>
            <a:ext cx="1343399" cy="395042"/>
          </a:xfrm>
          <a:prstGeom prst="rect">
            <a:avLst/>
          </a:prstGeom>
          <a:noFill/>
          <a:ln>
            <a:noFill/>
          </a:ln>
        </p:spPr>
      </p:pic>
      <p:sp>
        <p:nvSpPr>
          <p:cNvPr id="7" name="Google Shape;2200;p44">
            <a:extLst>
              <a:ext uri="{FF2B5EF4-FFF2-40B4-BE49-F238E27FC236}">
                <a16:creationId xmlns:a16="http://schemas.microsoft.com/office/drawing/2014/main" id="{A6942C18-20F8-196A-42DC-1E25448B7F0D}"/>
              </a:ext>
            </a:extLst>
          </p:cNvPr>
          <p:cNvSpPr txBox="1"/>
          <p:nvPr/>
        </p:nvSpPr>
        <p:spPr>
          <a:xfrm>
            <a:off x="3841551" y="2593867"/>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Open Sans ExtraBold"/>
                <a:ea typeface="Open Sans ExtraBold"/>
                <a:cs typeface="Open Sans ExtraBold"/>
                <a:sym typeface="Open Sans ExtraBold"/>
              </a:rPr>
              <a:t>Ing. </a:t>
            </a:r>
            <a:r>
              <a:rPr lang="es-PA" sz="1200" dirty="0">
                <a:solidFill>
                  <a:schemeClr val="dk2"/>
                </a:solidFill>
                <a:latin typeface="Open Sans ExtraBold"/>
                <a:ea typeface="Open Sans ExtraBold"/>
                <a:cs typeface="Open Sans ExtraBold"/>
                <a:sym typeface="Open Sans ExtraBold"/>
              </a:rPr>
              <a:t>D</a:t>
            </a:r>
            <a:r>
              <a:rPr lang="en" sz="1200" dirty="0">
                <a:solidFill>
                  <a:schemeClr val="dk2"/>
                </a:solidFill>
                <a:latin typeface="Open Sans ExtraBold"/>
                <a:ea typeface="Open Sans ExtraBold"/>
                <a:cs typeface="Open Sans ExtraBold"/>
                <a:sym typeface="Open Sans ExtraBold"/>
              </a:rPr>
              <a:t>e sistemas</a:t>
            </a:r>
            <a:endParaRPr sz="1200" dirty="0">
              <a:solidFill>
                <a:schemeClr val="dk2"/>
              </a:solidFill>
              <a:latin typeface="Open Sans ExtraBold"/>
              <a:ea typeface="Open Sans ExtraBold"/>
              <a:cs typeface="Open Sans ExtraBold"/>
              <a:sym typeface="Open Sans ExtraBold"/>
            </a:endParaRPr>
          </a:p>
        </p:txBody>
      </p:sp>
      <p:pic>
        <p:nvPicPr>
          <p:cNvPr id="8" name="Imagen 7" descr="Silueta usuario masculino | Icono Gratis">
            <a:extLst>
              <a:ext uri="{FF2B5EF4-FFF2-40B4-BE49-F238E27FC236}">
                <a16:creationId xmlns:a16="http://schemas.microsoft.com/office/drawing/2014/main" id="{5BB05694-2927-E8CD-C2DA-33FDB1D1ACC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7260" y="826196"/>
            <a:ext cx="408940" cy="408940"/>
          </a:xfrm>
          <a:prstGeom prst="rect">
            <a:avLst/>
          </a:prstGeom>
          <a:noFill/>
          <a:ln>
            <a:noFill/>
          </a:ln>
        </p:spPr>
      </p:pic>
      <p:pic>
        <p:nvPicPr>
          <p:cNvPr id="9" name="Imagen 8" descr="Silueta usuario masculino | Icono Gratis">
            <a:extLst>
              <a:ext uri="{FF2B5EF4-FFF2-40B4-BE49-F238E27FC236}">
                <a16:creationId xmlns:a16="http://schemas.microsoft.com/office/drawing/2014/main" id="{A446AB4E-571A-8886-D330-EF0ECB9926E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4875" y="1759190"/>
            <a:ext cx="408940" cy="408940"/>
          </a:xfrm>
          <a:prstGeom prst="rect">
            <a:avLst/>
          </a:prstGeom>
          <a:noFill/>
          <a:ln>
            <a:noFill/>
          </a:ln>
        </p:spPr>
      </p:pic>
      <p:pic>
        <p:nvPicPr>
          <p:cNvPr id="10" name="Imagen 9" descr="Silueta usuario masculino | Icono Gratis">
            <a:extLst>
              <a:ext uri="{FF2B5EF4-FFF2-40B4-BE49-F238E27FC236}">
                <a16:creationId xmlns:a16="http://schemas.microsoft.com/office/drawing/2014/main" id="{9B8C8A9D-876D-D0DC-FC8B-4EF4ADC86E3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777" y="2640474"/>
            <a:ext cx="408940" cy="408940"/>
          </a:xfrm>
          <a:prstGeom prst="rect">
            <a:avLst/>
          </a:prstGeom>
          <a:noFill/>
          <a:ln>
            <a:noFill/>
          </a:ln>
        </p:spPr>
      </p:pic>
      <p:pic>
        <p:nvPicPr>
          <p:cNvPr id="11" name="Imagen 10" descr="Silueta usuario masculino | Icono Gratis">
            <a:extLst>
              <a:ext uri="{FF2B5EF4-FFF2-40B4-BE49-F238E27FC236}">
                <a16:creationId xmlns:a16="http://schemas.microsoft.com/office/drawing/2014/main" id="{C71CDFE2-D201-9F2E-9572-B01F6520830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15321" y="4527817"/>
            <a:ext cx="408940" cy="408940"/>
          </a:xfrm>
          <a:prstGeom prst="rect">
            <a:avLst/>
          </a:prstGeom>
          <a:noFill/>
          <a:ln>
            <a:noFill/>
          </a:ln>
        </p:spPr>
      </p:pic>
      <p:pic>
        <p:nvPicPr>
          <p:cNvPr id="12" name="Imagen 11" descr="Silueta usuario masculino | Icono Gratis">
            <a:extLst>
              <a:ext uri="{FF2B5EF4-FFF2-40B4-BE49-F238E27FC236}">
                <a16:creationId xmlns:a16="http://schemas.microsoft.com/office/drawing/2014/main" id="{0D18CD02-86A4-6DDB-E22C-48DC84B4D4C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01942" y="3935753"/>
            <a:ext cx="408940" cy="408940"/>
          </a:xfrm>
          <a:prstGeom prst="rect">
            <a:avLst/>
          </a:prstGeom>
          <a:noFill/>
          <a:ln>
            <a:noFill/>
          </a:ln>
        </p:spPr>
      </p:pic>
      <p:pic>
        <p:nvPicPr>
          <p:cNvPr id="13" name="Imagen 12" descr="Silueta usuario masculino | Icono Gratis">
            <a:extLst>
              <a:ext uri="{FF2B5EF4-FFF2-40B4-BE49-F238E27FC236}">
                <a16:creationId xmlns:a16="http://schemas.microsoft.com/office/drawing/2014/main" id="{FC61E59C-7C28-091A-BEA7-D6BA344AD0D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5295" y="2674946"/>
            <a:ext cx="408940" cy="408940"/>
          </a:xfrm>
          <a:prstGeom prst="rect">
            <a:avLst/>
          </a:prstGeom>
          <a:noFill/>
          <a:ln>
            <a:noFill/>
          </a:ln>
        </p:spPr>
      </p:pic>
      <p:sp>
        <p:nvSpPr>
          <p:cNvPr id="14" name="Google Shape;2200;p44">
            <a:extLst>
              <a:ext uri="{FF2B5EF4-FFF2-40B4-BE49-F238E27FC236}">
                <a16:creationId xmlns:a16="http://schemas.microsoft.com/office/drawing/2014/main" id="{6C10EB93-71FD-4650-792B-C54BA3D230BB}"/>
              </a:ext>
            </a:extLst>
          </p:cNvPr>
          <p:cNvSpPr txBox="1"/>
          <p:nvPr/>
        </p:nvSpPr>
        <p:spPr>
          <a:xfrm>
            <a:off x="3956200" y="3287367"/>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Analista de datos</a:t>
            </a:r>
            <a:endParaRPr sz="1200" dirty="0">
              <a:solidFill>
                <a:schemeClr val="dk2"/>
              </a:solidFill>
              <a:latin typeface="Open Sans ExtraBold"/>
              <a:ea typeface="Open Sans ExtraBold"/>
              <a:cs typeface="Open Sans ExtraBold"/>
              <a:sym typeface="Open Sans ExtraBold"/>
            </a:endParaRPr>
          </a:p>
        </p:txBody>
      </p:sp>
      <p:sp>
        <p:nvSpPr>
          <p:cNvPr id="15" name="Google Shape;2200;p44">
            <a:extLst>
              <a:ext uri="{FF2B5EF4-FFF2-40B4-BE49-F238E27FC236}">
                <a16:creationId xmlns:a16="http://schemas.microsoft.com/office/drawing/2014/main" id="{B3113EDB-16C0-F048-2620-D4265E9E6A0C}"/>
              </a:ext>
            </a:extLst>
          </p:cNvPr>
          <p:cNvSpPr txBox="1"/>
          <p:nvPr/>
        </p:nvSpPr>
        <p:spPr>
          <a:xfrm>
            <a:off x="4140447" y="3971623"/>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Desarrollador Web</a:t>
            </a:r>
            <a:endParaRPr sz="1200" dirty="0">
              <a:solidFill>
                <a:schemeClr val="dk2"/>
              </a:solidFill>
              <a:latin typeface="Open Sans ExtraBold"/>
              <a:ea typeface="Open Sans ExtraBold"/>
              <a:cs typeface="Open Sans ExtraBold"/>
              <a:sym typeface="Open Sans ExtraBold"/>
            </a:endParaRPr>
          </a:p>
        </p:txBody>
      </p:sp>
      <p:sp>
        <p:nvSpPr>
          <p:cNvPr id="16" name="Google Shape;2200;p44">
            <a:extLst>
              <a:ext uri="{FF2B5EF4-FFF2-40B4-BE49-F238E27FC236}">
                <a16:creationId xmlns:a16="http://schemas.microsoft.com/office/drawing/2014/main" id="{160C3751-B7E0-6186-71A8-1C76B7739C54}"/>
              </a:ext>
            </a:extLst>
          </p:cNvPr>
          <p:cNvSpPr txBox="1"/>
          <p:nvPr/>
        </p:nvSpPr>
        <p:spPr>
          <a:xfrm>
            <a:off x="3956200" y="4621785"/>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Open Sans ExtraBold"/>
                <a:ea typeface="Open Sans ExtraBold"/>
                <a:cs typeface="Open Sans ExtraBold"/>
                <a:sym typeface="Open Sans ExtraBold"/>
              </a:rPr>
              <a:t>Ing. </a:t>
            </a:r>
            <a:r>
              <a:rPr lang="es-PA" sz="1200" dirty="0">
                <a:solidFill>
                  <a:schemeClr val="dk2"/>
                </a:solidFill>
                <a:latin typeface="Open Sans ExtraBold"/>
                <a:ea typeface="Open Sans ExtraBold"/>
                <a:cs typeface="Open Sans ExtraBold"/>
                <a:sym typeface="Open Sans ExtraBold"/>
              </a:rPr>
              <a:t>En Redes</a:t>
            </a:r>
            <a:endParaRPr sz="1200" dirty="0">
              <a:solidFill>
                <a:schemeClr val="dk2"/>
              </a:solidFill>
              <a:latin typeface="Open Sans ExtraBold"/>
              <a:ea typeface="Open Sans ExtraBold"/>
              <a:cs typeface="Open Sans ExtraBold"/>
              <a:sym typeface="Open Sans ExtraBold"/>
            </a:endParaRPr>
          </a:p>
        </p:txBody>
      </p:sp>
      <p:pic>
        <p:nvPicPr>
          <p:cNvPr id="18" name="Imagen 17" descr="Silueta usuario masculino | Icono Gratis">
            <a:extLst>
              <a:ext uri="{FF2B5EF4-FFF2-40B4-BE49-F238E27FC236}">
                <a16:creationId xmlns:a16="http://schemas.microsoft.com/office/drawing/2014/main" id="{3E8BC4C1-A592-1ABF-E397-7BBDFAF9D20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35341" y="2524947"/>
            <a:ext cx="408940" cy="408940"/>
          </a:xfrm>
          <a:prstGeom prst="rect">
            <a:avLst/>
          </a:prstGeom>
          <a:noFill/>
          <a:ln>
            <a:noFill/>
          </a:ln>
        </p:spPr>
      </p:pic>
      <p:pic>
        <p:nvPicPr>
          <p:cNvPr id="19" name="Imagen 18" descr="Silueta usuario masculino | Icono Gratis">
            <a:extLst>
              <a:ext uri="{FF2B5EF4-FFF2-40B4-BE49-F238E27FC236}">
                <a16:creationId xmlns:a16="http://schemas.microsoft.com/office/drawing/2014/main" id="{FC62A1A4-0943-38CA-397E-C6AC559B22B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35060" y="3145856"/>
            <a:ext cx="408940" cy="408940"/>
          </a:xfrm>
          <a:prstGeom prst="rect">
            <a:avLst/>
          </a:prstGeom>
          <a:noFill/>
          <a:ln>
            <a:noFill/>
          </a:ln>
        </p:spPr>
      </p:pic>
      <p:pic>
        <p:nvPicPr>
          <p:cNvPr id="20" name="Imagen 19" descr="Silueta usuario masculino | Icono Gratis">
            <a:extLst>
              <a:ext uri="{FF2B5EF4-FFF2-40B4-BE49-F238E27FC236}">
                <a16:creationId xmlns:a16="http://schemas.microsoft.com/office/drawing/2014/main" id="{7DE164F6-38D7-7837-5692-5B4B1C4C09F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68634" y="3428624"/>
            <a:ext cx="362564" cy="362564"/>
          </a:xfrm>
          <a:prstGeom prst="rect">
            <a:avLst/>
          </a:prstGeom>
          <a:noFill/>
          <a:ln>
            <a:noFill/>
          </a:ln>
        </p:spPr>
      </p:pic>
      <p:pic>
        <p:nvPicPr>
          <p:cNvPr id="21" name="Imagen 20" descr="Silueta usuario masculino | Icono Gratis">
            <a:extLst>
              <a:ext uri="{FF2B5EF4-FFF2-40B4-BE49-F238E27FC236}">
                <a16:creationId xmlns:a16="http://schemas.microsoft.com/office/drawing/2014/main" id="{33D9C2CE-E829-901C-EA8B-0F5E75FB24D1}"/>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22476" y="3341364"/>
            <a:ext cx="408940" cy="408940"/>
          </a:xfrm>
          <a:prstGeom prst="rect">
            <a:avLst/>
          </a:prstGeom>
          <a:noFill/>
          <a:ln>
            <a:noFill/>
          </a:ln>
        </p:spPr>
      </p:pic>
      <p:pic>
        <p:nvPicPr>
          <p:cNvPr id="25" name="Google Shape;2199;p44">
            <a:extLst>
              <a:ext uri="{FF2B5EF4-FFF2-40B4-BE49-F238E27FC236}">
                <a16:creationId xmlns:a16="http://schemas.microsoft.com/office/drawing/2014/main" id="{B5CC09C3-E105-CF3E-4F32-8CB8D48AC4C0}"/>
              </a:ext>
            </a:extLst>
          </p:cNvPr>
          <p:cNvPicPr preferRelativeResize="0"/>
          <p:nvPr/>
        </p:nvPicPr>
        <p:blipFill>
          <a:blip r:embed="rId5">
            <a:alphaModFix amt="68000"/>
          </a:blip>
          <a:stretch>
            <a:fillRect/>
          </a:stretch>
        </p:blipFill>
        <p:spPr>
          <a:xfrm>
            <a:off x="7640592" y="3428624"/>
            <a:ext cx="1478691" cy="352824"/>
          </a:xfrm>
          <a:prstGeom prst="rect">
            <a:avLst/>
          </a:prstGeom>
          <a:noFill/>
          <a:ln>
            <a:noFill/>
          </a:ln>
        </p:spPr>
      </p:pic>
      <p:pic>
        <p:nvPicPr>
          <p:cNvPr id="26" name="Google Shape;2199;p44">
            <a:extLst>
              <a:ext uri="{FF2B5EF4-FFF2-40B4-BE49-F238E27FC236}">
                <a16:creationId xmlns:a16="http://schemas.microsoft.com/office/drawing/2014/main" id="{37DED831-E3CA-A104-9ED9-69F75E7D5FA6}"/>
              </a:ext>
            </a:extLst>
          </p:cNvPr>
          <p:cNvPicPr preferRelativeResize="0"/>
          <p:nvPr/>
        </p:nvPicPr>
        <p:blipFill>
          <a:blip r:embed="rId5">
            <a:alphaModFix amt="68000"/>
          </a:blip>
          <a:stretch>
            <a:fillRect/>
          </a:stretch>
        </p:blipFill>
        <p:spPr>
          <a:xfrm>
            <a:off x="6804671" y="2670214"/>
            <a:ext cx="1478691" cy="441438"/>
          </a:xfrm>
          <a:prstGeom prst="rect">
            <a:avLst/>
          </a:prstGeom>
          <a:noFill/>
          <a:ln>
            <a:noFill/>
          </a:ln>
        </p:spPr>
      </p:pic>
      <p:pic>
        <p:nvPicPr>
          <p:cNvPr id="27" name="Google Shape;2199;p44">
            <a:extLst>
              <a:ext uri="{FF2B5EF4-FFF2-40B4-BE49-F238E27FC236}">
                <a16:creationId xmlns:a16="http://schemas.microsoft.com/office/drawing/2014/main" id="{C2059DDB-0755-A617-231A-138594C828A7}"/>
              </a:ext>
            </a:extLst>
          </p:cNvPr>
          <p:cNvPicPr preferRelativeResize="0"/>
          <p:nvPr/>
        </p:nvPicPr>
        <p:blipFill>
          <a:blip r:embed="rId5">
            <a:alphaModFix amt="68000"/>
          </a:blip>
          <a:stretch>
            <a:fillRect/>
          </a:stretch>
        </p:blipFill>
        <p:spPr>
          <a:xfrm>
            <a:off x="6037695" y="3435686"/>
            <a:ext cx="1478691" cy="352824"/>
          </a:xfrm>
          <a:prstGeom prst="rect">
            <a:avLst/>
          </a:prstGeom>
          <a:noFill/>
          <a:ln>
            <a:noFill/>
          </a:ln>
        </p:spPr>
      </p:pic>
      <p:pic>
        <p:nvPicPr>
          <p:cNvPr id="28" name="Google Shape;2199;p44">
            <a:extLst>
              <a:ext uri="{FF2B5EF4-FFF2-40B4-BE49-F238E27FC236}">
                <a16:creationId xmlns:a16="http://schemas.microsoft.com/office/drawing/2014/main" id="{924EAC05-DBFC-F752-D722-5102A7B297A5}"/>
              </a:ext>
            </a:extLst>
          </p:cNvPr>
          <p:cNvPicPr preferRelativeResize="0"/>
          <p:nvPr/>
        </p:nvPicPr>
        <p:blipFill>
          <a:blip r:embed="rId5">
            <a:alphaModFix amt="68000"/>
          </a:blip>
          <a:stretch>
            <a:fillRect/>
          </a:stretch>
        </p:blipFill>
        <p:spPr>
          <a:xfrm>
            <a:off x="6804671" y="4231176"/>
            <a:ext cx="1478691" cy="352824"/>
          </a:xfrm>
          <a:prstGeom prst="rect">
            <a:avLst/>
          </a:prstGeom>
          <a:noFill/>
          <a:ln>
            <a:noFill/>
          </a:ln>
        </p:spPr>
      </p:pic>
      <p:cxnSp>
        <p:nvCxnSpPr>
          <p:cNvPr id="30" name="Conector recto 29">
            <a:extLst>
              <a:ext uri="{FF2B5EF4-FFF2-40B4-BE49-F238E27FC236}">
                <a16:creationId xmlns:a16="http://schemas.microsoft.com/office/drawing/2014/main" id="{111B34F8-8202-C6CA-5245-920E31D66D1B}"/>
              </a:ext>
            </a:extLst>
          </p:cNvPr>
          <p:cNvCxnSpPr>
            <a:stCxn id="26" idx="2"/>
            <a:endCxn id="27" idx="0"/>
          </p:cNvCxnSpPr>
          <p:nvPr/>
        </p:nvCxnSpPr>
        <p:spPr>
          <a:xfrm flipH="1">
            <a:off x="6777041" y="3111652"/>
            <a:ext cx="766976" cy="324034"/>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Conector recto 31">
            <a:extLst>
              <a:ext uri="{FF2B5EF4-FFF2-40B4-BE49-F238E27FC236}">
                <a16:creationId xmlns:a16="http://schemas.microsoft.com/office/drawing/2014/main" id="{050711B4-B280-7ACC-D567-D8EA5D768029}"/>
              </a:ext>
            </a:extLst>
          </p:cNvPr>
          <p:cNvCxnSpPr>
            <a:stCxn id="26" idx="2"/>
            <a:endCxn id="25" idx="0"/>
          </p:cNvCxnSpPr>
          <p:nvPr/>
        </p:nvCxnSpPr>
        <p:spPr>
          <a:xfrm>
            <a:off x="7544017" y="3111652"/>
            <a:ext cx="835921" cy="316972"/>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Conector recto 33">
            <a:extLst>
              <a:ext uri="{FF2B5EF4-FFF2-40B4-BE49-F238E27FC236}">
                <a16:creationId xmlns:a16="http://schemas.microsoft.com/office/drawing/2014/main" id="{BA0802CA-44B6-360F-7FE6-A77D4949F072}"/>
              </a:ext>
            </a:extLst>
          </p:cNvPr>
          <p:cNvCxnSpPr>
            <a:stCxn id="27" idx="2"/>
            <a:endCxn id="28" idx="0"/>
          </p:cNvCxnSpPr>
          <p:nvPr/>
        </p:nvCxnSpPr>
        <p:spPr>
          <a:xfrm>
            <a:off x="6777041" y="3788510"/>
            <a:ext cx="766976" cy="442666"/>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Conector recto 35">
            <a:extLst>
              <a:ext uri="{FF2B5EF4-FFF2-40B4-BE49-F238E27FC236}">
                <a16:creationId xmlns:a16="http://schemas.microsoft.com/office/drawing/2014/main" id="{5F743CCC-9CD0-CC2F-C128-0D076B64EB91}"/>
              </a:ext>
            </a:extLst>
          </p:cNvPr>
          <p:cNvCxnSpPr>
            <a:stCxn id="25" idx="2"/>
            <a:endCxn id="28" idx="0"/>
          </p:cNvCxnSpPr>
          <p:nvPr/>
        </p:nvCxnSpPr>
        <p:spPr>
          <a:xfrm flipH="1">
            <a:off x="7544017" y="3781448"/>
            <a:ext cx="835921" cy="449728"/>
          </a:xfrm>
          <a:prstGeom prst="line">
            <a:avLst/>
          </a:prstGeom>
        </p:spPr>
        <p:style>
          <a:lnRef idx="3">
            <a:schemeClr val="accent1"/>
          </a:lnRef>
          <a:fillRef idx="0">
            <a:schemeClr val="accent1"/>
          </a:fillRef>
          <a:effectRef idx="2">
            <a:schemeClr val="accent1"/>
          </a:effectRef>
          <a:fontRef idx="minor">
            <a:schemeClr val="tx1"/>
          </a:fontRef>
        </p:style>
      </p:cxnSp>
      <p:sp>
        <p:nvSpPr>
          <p:cNvPr id="41" name="Google Shape;2200;p44">
            <a:extLst>
              <a:ext uri="{FF2B5EF4-FFF2-40B4-BE49-F238E27FC236}">
                <a16:creationId xmlns:a16="http://schemas.microsoft.com/office/drawing/2014/main" id="{7A24EE48-9525-150F-40BB-0685373236C2}"/>
              </a:ext>
            </a:extLst>
          </p:cNvPr>
          <p:cNvSpPr txBox="1"/>
          <p:nvPr/>
        </p:nvSpPr>
        <p:spPr>
          <a:xfrm>
            <a:off x="6890216" y="2722333"/>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Psicólogos</a:t>
            </a:r>
            <a:endParaRPr sz="1200" dirty="0">
              <a:solidFill>
                <a:schemeClr val="dk2"/>
              </a:solidFill>
              <a:latin typeface="Open Sans ExtraBold"/>
              <a:ea typeface="Open Sans ExtraBold"/>
              <a:cs typeface="Open Sans ExtraBold"/>
              <a:sym typeface="Open Sans ExtraBold"/>
            </a:endParaRPr>
          </a:p>
        </p:txBody>
      </p:sp>
      <p:sp>
        <p:nvSpPr>
          <p:cNvPr id="43" name="Google Shape;2200;p44">
            <a:extLst>
              <a:ext uri="{FF2B5EF4-FFF2-40B4-BE49-F238E27FC236}">
                <a16:creationId xmlns:a16="http://schemas.microsoft.com/office/drawing/2014/main" id="{0E413FE6-EA2F-ACFF-1F57-AA2428F5F77C}"/>
              </a:ext>
            </a:extLst>
          </p:cNvPr>
          <p:cNvSpPr txBox="1"/>
          <p:nvPr/>
        </p:nvSpPr>
        <p:spPr>
          <a:xfrm>
            <a:off x="6137274" y="3358842"/>
            <a:ext cx="1305753" cy="3371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Servicio al cliente 1</a:t>
            </a:r>
            <a:endParaRPr sz="1200" dirty="0">
              <a:solidFill>
                <a:schemeClr val="dk2"/>
              </a:solidFill>
              <a:latin typeface="Open Sans ExtraBold"/>
              <a:ea typeface="Open Sans ExtraBold"/>
              <a:cs typeface="Open Sans ExtraBold"/>
              <a:sym typeface="Open Sans ExtraBold"/>
            </a:endParaRPr>
          </a:p>
        </p:txBody>
      </p:sp>
      <p:sp>
        <p:nvSpPr>
          <p:cNvPr id="44" name="Google Shape;2200;p44">
            <a:extLst>
              <a:ext uri="{FF2B5EF4-FFF2-40B4-BE49-F238E27FC236}">
                <a16:creationId xmlns:a16="http://schemas.microsoft.com/office/drawing/2014/main" id="{BD916B47-6A46-EFB8-1603-1D7040AB2520}"/>
              </a:ext>
            </a:extLst>
          </p:cNvPr>
          <p:cNvSpPr txBox="1"/>
          <p:nvPr/>
        </p:nvSpPr>
        <p:spPr>
          <a:xfrm>
            <a:off x="6729042" y="4284585"/>
            <a:ext cx="1735992"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Mantenimiento</a:t>
            </a:r>
            <a:endParaRPr sz="1200" dirty="0">
              <a:solidFill>
                <a:schemeClr val="dk2"/>
              </a:solidFill>
              <a:latin typeface="Open Sans ExtraBold"/>
              <a:ea typeface="Open Sans ExtraBold"/>
              <a:cs typeface="Open Sans ExtraBold"/>
              <a:sym typeface="Open Sans ExtraBold"/>
            </a:endParaRPr>
          </a:p>
        </p:txBody>
      </p:sp>
      <p:sp>
        <p:nvSpPr>
          <p:cNvPr id="45" name="Google Shape;2200;p44">
            <a:extLst>
              <a:ext uri="{FF2B5EF4-FFF2-40B4-BE49-F238E27FC236}">
                <a16:creationId xmlns:a16="http://schemas.microsoft.com/office/drawing/2014/main" id="{148C790C-D99A-7B19-1B33-3025CDFEDBE3}"/>
              </a:ext>
            </a:extLst>
          </p:cNvPr>
          <p:cNvSpPr txBox="1"/>
          <p:nvPr/>
        </p:nvSpPr>
        <p:spPr>
          <a:xfrm>
            <a:off x="7813530" y="3345664"/>
            <a:ext cx="1305753" cy="3371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Servicio al cliente 2</a:t>
            </a:r>
            <a:endParaRPr sz="1200" dirty="0">
              <a:solidFill>
                <a:schemeClr val="dk2"/>
              </a:solidFill>
              <a:latin typeface="Open Sans ExtraBold"/>
              <a:ea typeface="Open Sans ExtraBold"/>
              <a:cs typeface="Open Sans ExtraBold"/>
              <a:sym typeface="Open Sans ExtraBold"/>
            </a:endParaRPr>
          </a:p>
        </p:txBody>
      </p:sp>
      <p:pic>
        <p:nvPicPr>
          <p:cNvPr id="46" name="Imagen 45" descr="Silueta usuario masculino | Icono Gratis">
            <a:extLst>
              <a:ext uri="{FF2B5EF4-FFF2-40B4-BE49-F238E27FC236}">
                <a16:creationId xmlns:a16="http://schemas.microsoft.com/office/drawing/2014/main" id="{17062574-4467-AD2F-7147-E1B3BB33885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19768" y="4160869"/>
            <a:ext cx="408940" cy="408940"/>
          </a:xfrm>
          <a:prstGeom prst="rect">
            <a:avLst/>
          </a:prstGeom>
          <a:noFill/>
          <a:ln>
            <a:noFill/>
          </a:ln>
        </p:spPr>
      </p:pic>
      <p:cxnSp>
        <p:nvCxnSpPr>
          <p:cNvPr id="48" name="Conector recto 47">
            <a:extLst>
              <a:ext uri="{FF2B5EF4-FFF2-40B4-BE49-F238E27FC236}">
                <a16:creationId xmlns:a16="http://schemas.microsoft.com/office/drawing/2014/main" id="{D3D4DB49-EAE0-C00C-C592-DAA1099501DB}"/>
              </a:ext>
            </a:extLst>
          </p:cNvPr>
          <p:cNvCxnSpPr>
            <a:stCxn id="2192" idx="2"/>
            <a:endCxn id="2193" idx="0"/>
          </p:cNvCxnSpPr>
          <p:nvPr/>
        </p:nvCxnSpPr>
        <p:spPr>
          <a:xfrm>
            <a:off x="4530075" y="1374167"/>
            <a:ext cx="1" cy="274223"/>
          </a:xfrm>
          <a:prstGeom prst="line">
            <a:avLst/>
          </a:prstGeom>
        </p:spPr>
        <p:style>
          <a:lnRef idx="3">
            <a:schemeClr val="accent1"/>
          </a:lnRef>
          <a:fillRef idx="0">
            <a:schemeClr val="accent1"/>
          </a:fillRef>
          <a:effectRef idx="2">
            <a:schemeClr val="accent1"/>
          </a:effectRef>
          <a:fontRef idx="minor">
            <a:schemeClr val="tx1"/>
          </a:fontRef>
        </p:style>
      </p:cxnSp>
      <p:cxnSp>
        <p:nvCxnSpPr>
          <p:cNvPr id="50" name="Conector recto 49">
            <a:extLst>
              <a:ext uri="{FF2B5EF4-FFF2-40B4-BE49-F238E27FC236}">
                <a16:creationId xmlns:a16="http://schemas.microsoft.com/office/drawing/2014/main" id="{74D45C6F-FA8B-CF85-A988-9BA628467D61}"/>
              </a:ext>
            </a:extLst>
          </p:cNvPr>
          <p:cNvCxnSpPr>
            <a:cxnSpLocks/>
            <a:stCxn id="2193" idx="2"/>
          </p:cNvCxnSpPr>
          <p:nvPr/>
        </p:nvCxnSpPr>
        <p:spPr>
          <a:xfrm>
            <a:off x="4530076" y="2226190"/>
            <a:ext cx="0" cy="331734"/>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Conector recto 52">
            <a:extLst>
              <a:ext uri="{FF2B5EF4-FFF2-40B4-BE49-F238E27FC236}">
                <a16:creationId xmlns:a16="http://schemas.microsoft.com/office/drawing/2014/main" id="{F020C76F-9863-478A-5AB0-3DBCDB3C6D6C}"/>
              </a:ext>
            </a:extLst>
          </p:cNvPr>
          <p:cNvCxnSpPr>
            <a:cxnSpLocks/>
          </p:cNvCxnSpPr>
          <p:nvPr/>
        </p:nvCxnSpPr>
        <p:spPr>
          <a:xfrm>
            <a:off x="1307426" y="2566824"/>
            <a:ext cx="633316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Conector recto 55">
            <a:extLst>
              <a:ext uri="{FF2B5EF4-FFF2-40B4-BE49-F238E27FC236}">
                <a16:creationId xmlns:a16="http://schemas.microsoft.com/office/drawing/2014/main" id="{C46FB284-9F8E-4EB7-78D7-241A98F34601}"/>
              </a:ext>
            </a:extLst>
          </p:cNvPr>
          <p:cNvCxnSpPr>
            <a:cxnSpLocks/>
          </p:cNvCxnSpPr>
          <p:nvPr/>
        </p:nvCxnSpPr>
        <p:spPr>
          <a:xfrm>
            <a:off x="1326934" y="2557924"/>
            <a:ext cx="1" cy="242250"/>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Conector recto 61">
            <a:extLst>
              <a:ext uri="{FF2B5EF4-FFF2-40B4-BE49-F238E27FC236}">
                <a16:creationId xmlns:a16="http://schemas.microsoft.com/office/drawing/2014/main" id="{AF14EE7A-FEE8-2E44-AE69-F9698B697E93}"/>
              </a:ext>
            </a:extLst>
          </p:cNvPr>
          <p:cNvCxnSpPr/>
          <p:nvPr/>
        </p:nvCxnSpPr>
        <p:spPr>
          <a:xfrm>
            <a:off x="7640592" y="2566824"/>
            <a:ext cx="0" cy="112225"/>
          </a:xfrm>
          <a:prstGeom prst="line">
            <a:avLst/>
          </a:prstGeom>
        </p:spPr>
        <p:style>
          <a:lnRef idx="3">
            <a:schemeClr val="accent1"/>
          </a:lnRef>
          <a:fillRef idx="0">
            <a:schemeClr val="accent1"/>
          </a:fillRef>
          <a:effectRef idx="2">
            <a:schemeClr val="accent1"/>
          </a:effectRef>
          <a:fontRef idx="minor">
            <a:schemeClr val="tx1"/>
          </a:fontRef>
        </p:style>
      </p:cxnSp>
      <p:cxnSp>
        <p:nvCxnSpPr>
          <p:cNvPr id="2176" name="Conector recto 2175">
            <a:extLst>
              <a:ext uri="{FF2B5EF4-FFF2-40B4-BE49-F238E27FC236}">
                <a16:creationId xmlns:a16="http://schemas.microsoft.com/office/drawing/2014/main" id="{C6E3F61F-5335-EDF3-9F58-1CEF1636935B}"/>
              </a:ext>
            </a:extLst>
          </p:cNvPr>
          <p:cNvCxnSpPr>
            <a:endCxn id="16" idx="1"/>
          </p:cNvCxnSpPr>
          <p:nvPr/>
        </p:nvCxnSpPr>
        <p:spPr>
          <a:xfrm>
            <a:off x="3956200" y="2914089"/>
            <a:ext cx="0" cy="1876296"/>
          </a:xfrm>
          <a:prstGeom prst="line">
            <a:avLst/>
          </a:prstGeom>
        </p:spPr>
        <p:style>
          <a:lnRef idx="3">
            <a:schemeClr val="accent1"/>
          </a:lnRef>
          <a:fillRef idx="0">
            <a:schemeClr val="accent1"/>
          </a:fillRef>
          <a:effectRef idx="2">
            <a:schemeClr val="accent1"/>
          </a:effectRef>
          <a:fontRef idx="minor">
            <a:schemeClr val="tx1"/>
          </a:fontRef>
        </p:style>
      </p:cxnSp>
      <p:cxnSp>
        <p:nvCxnSpPr>
          <p:cNvPr id="2187" name="Conector recto 2186">
            <a:extLst>
              <a:ext uri="{FF2B5EF4-FFF2-40B4-BE49-F238E27FC236}">
                <a16:creationId xmlns:a16="http://schemas.microsoft.com/office/drawing/2014/main" id="{E693C3F5-E5D6-4217-8A48-88D02EE74E33}"/>
              </a:ext>
            </a:extLst>
          </p:cNvPr>
          <p:cNvCxnSpPr>
            <a:cxnSpLocks/>
          </p:cNvCxnSpPr>
          <p:nvPr/>
        </p:nvCxnSpPr>
        <p:spPr>
          <a:xfrm>
            <a:off x="3941476" y="4790385"/>
            <a:ext cx="11164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189" name="Conector recto 2188">
            <a:extLst>
              <a:ext uri="{FF2B5EF4-FFF2-40B4-BE49-F238E27FC236}">
                <a16:creationId xmlns:a16="http://schemas.microsoft.com/office/drawing/2014/main" id="{F364532E-7EF2-1EC5-2E4F-C5CC1FC3A784}"/>
              </a:ext>
            </a:extLst>
          </p:cNvPr>
          <p:cNvCxnSpPr>
            <a:cxnSpLocks/>
          </p:cNvCxnSpPr>
          <p:nvPr/>
        </p:nvCxnSpPr>
        <p:spPr>
          <a:xfrm>
            <a:off x="3956200" y="4186449"/>
            <a:ext cx="11164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190" name="Conector recto 2189">
            <a:extLst>
              <a:ext uri="{FF2B5EF4-FFF2-40B4-BE49-F238E27FC236}">
                <a16:creationId xmlns:a16="http://schemas.microsoft.com/office/drawing/2014/main" id="{2DB85219-FB3F-A688-4BE0-52BDAD4A2F00}"/>
              </a:ext>
            </a:extLst>
          </p:cNvPr>
          <p:cNvCxnSpPr>
            <a:cxnSpLocks/>
          </p:cNvCxnSpPr>
          <p:nvPr/>
        </p:nvCxnSpPr>
        <p:spPr>
          <a:xfrm>
            <a:off x="3956200" y="3554796"/>
            <a:ext cx="111648"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191" name="Conector recto 2190">
            <a:extLst>
              <a:ext uri="{FF2B5EF4-FFF2-40B4-BE49-F238E27FC236}">
                <a16:creationId xmlns:a16="http://schemas.microsoft.com/office/drawing/2014/main" id="{28AA3F8C-9B0A-1E36-8587-80A4B878ED3A}"/>
              </a:ext>
            </a:extLst>
          </p:cNvPr>
          <p:cNvCxnSpPr>
            <a:cxnSpLocks/>
          </p:cNvCxnSpPr>
          <p:nvPr/>
        </p:nvCxnSpPr>
        <p:spPr>
          <a:xfrm>
            <a:off x="3956200" y="2940293"/>
            <a:ext cx="111648"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187" name="Google Shape;2187;p43"/>
          <p:cNvSpPr txBox="1">
            <a:spLocks noGrp="1"/>
          </p:cNvSpPr>
          <p:nvPr>
            <p:ph type="ctrTitle"/>
          </p:nvPr>
        </p:nvSpPr>
        <p:spPr>
          <a:xfrm>
            <a:off x="2646000" y="3215124"/>
            <a:ext cx="4319244"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Reseña de la empresa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2187" name="Google Shape;2187;p43"/>
          <p:cNvSpPr txBox="1">
            <a:spLocks noGrp="1"/>
          </p:cNvSpPr>
          <p:nvPr>
            <p:ph type="ctrTitle"/>
          </p:nvPr>
        </p:nvSpPr>
        <p:spPr>
          <a:xfrm>
            <a:off x="1334452" y="3073350"/>
            <a:ext cx="6475096" cy="792900"/>
          </a:xfrm>
          <a:prstGeom prst="rect">
            <a:avLst/>
          </a:prstGeom>
        </p:spPr>
        <p:txBody>
          <a:bodyPr spcFirstLastPara="1" wrap="square" lIns="91425" tIns="91425" rIns="91425" bIns="91425" anchor="ctr" anchorCtr="0">
            <a:noAutofit/>
          </a:bodyPr>
          <a:lstStyle/>
          <a:p>
            <a:r>
              <a:rPr lang="es-ES" b="1" dirty="0">
                <a:latin typeface="Arial" panose="020B0604020202020204" pitchFamily="34" charset="0"/>
                <a:ea typeface="Calibri" panose="020F0502020204030204" pitchFamily="34" charset="0"/>
                <a:cs typeface="Arial" panose="020B0604020202020204" pitchFamily="34" charset="0"/>
              </a:rPr>
              <a:t>Objetivo</a:t>
            </a:r>
            <a:r>
              <a:rPr lang="es-ES" b="1" dirty="0">
                <a:effectLst/>
                <a:latin typeface="Arial" panose="020B0604020202020204" pitchFamily="34" charset="0"/>
                <a:ea typeface="Calibri" panose="020F0502020204030204" pitchFamily="34" charset="0"/>
                <a:cs typeface="Arial" panose="020B0604020202020204" pitchFamily="34" charset="0"/>
              </a:rPr>
              <a:t> </a:t>
            </a:r>
            <a:r>
              <a:rPr lang="es-ES" b="1" dirty="0">
                <a:latin typeface="Arial" panose="020B0604020202020204" pitchFamily="34" charset="0"/>
                <a:ea typeface="Calibri" panose="020F0502020204030204" pitchFamily="34" charset="0"/>
                <a:cs typeface="Arial" panose="020B0604020202020204" pitchFamily="34" charset="0"/>
              </a:rPr>
              <a:t>G</a:t>
            </a:r>
            <a:r>
              <a:rPr lang="es-ES" b="1" dirty="0">
                <a:effectLst/>
                <a:latin typeface="Arial" panose="020B0604020202020204" pitchFamily="34" charset="0"/>
                <a:ea typeface="Calibri" panose="020F0502020204030204" pitchFamily="34" charset="0"/>
                <a:cs typeface="Arial" panose="020B0604020202020204" pitchFamily="34" charset="0"/>
              </a:rPr>
              <a:t>eneral de la empresa</a:t>
            </a:r>
          </a:p>
        </p:txBody>
      </p:sp>
    </p:spTree>
    <p:extLst>
      <p:ext uri="{BB962C8B-B14F-4D97-AF65-F5344CB8AC3E}">
        <p14:creationId xmlns:p14="http://schemas.microsoft.com/office/powerpoint/2010/main" val="4243939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Objetivo general de la empresa</a:t>
            </a:r>
            <a:endParaRPr dirty="0"/>
          </a:p>
        </p:txBody>
      </p:sp>
      <p:pic>
        <p:nvPicPr>
          <p:cNvPr id="2397" name="Google Shape;2397;p51"/>
          <p:cNvPicPr preferRelativeResize="0"/>
          <p:nvPr/>
        </p:nvPicPr>
        <p:blipFill>
          <a:blip r:embed="rId3">
            <a:alphaModFix amt="52000"/>
          </a:blip>
          <a:stretch>
            <a:fillRect/>
          </a:stretch>
        </p:blipFill>
        <p:spPr>
          <a:xfrm rot="-531200" flipH="1">
            <a:off x="4979153" y="1307574"/>
            <a:ext cx="2616201" cy="712650"/>
          </a:xfrm>
          <a:prstGeom prst="rect">
            <a:avLst/>
          </a:prstGeom>
          <a:noFill/>
          <a:ln>
            <a:noFill/>
          </a:ln>
        </p:spPr>
      </p:pic>
      <p:pic>
        <p:nvPicPr>
          <p:cNvPr id="2398" name="Google Shape;2398;p51"/>
          <p:cNvPicPr preferRelativeResize="0"/>
          <p:nvPr/>
        </p:nvPicPr>
        <p:blipFill>
          <a:blip r:embed="rId4">
            <a:alphaModFix amt="52000"/>
          </a:blip>
          <a:stretch>
            <a:fillRect/>
          </a:stretch>
        </p:blipFill>
        <p:spPr>
          <a:xfrm rot="-531200" flipH="1">
            <a:off x="940704" y="1233531"/>
            <a:ext cx="2616201" cy="712650"/>
          </a:xfrm>
          <a:prstGeom prst="rect">
            <a:avLst/>
          </a:prstGeom>
          <a:noFill/>
          <a:ln>
            <a:noFill/>
          </a:ln>
        </p:spPr>
      </p:pic>
      <p:pic>
        <p:nvPicPr>
          <p:cNvPr id="2399" name="Google Shape;2399;p51"/>
          <p:cNvPicPr preferRelativeResize="0"/>
          <p:nvPr/>
        </p:nvPicPr>
        <p:blipFill>
          <a:blip r:embed="rId5">
            <a:alphaModFix amt="52000"/>
          </a:blip>
          <a:stretch>
            <a:fillRect/>
          </a:stretch>
        </p:blipFill>
        <p:spPr>
          <a:xfrm rot="-531200" flipH="1">
            <a:off x="1055538" y="3169080"/>
            <a:ext cx="2616201" cy="712650"/>
          </a:xfrm>
          <a:prstGeom prst="rect">
            <a:avLst/>
          </a:prstGeom>
          <a:noFill/>
          <a:ln>
            <a:noFill/>
          </a:ln>
        </p:spPr>
      </p:pic>
      <p:pic>
        <p:nvPicPr>
          <p:cNvPr id="2400" name="Google Shape;2400;p51"/>
          <p:cNvPicPr preferRelativeResize="0"/>
          <p:nvPr/>
        </p:nvPicPr>
        <p:blipFill>
          <a:blip r:embed="rId6">
            <a:alphaModFix amt="52000"/>
          </a:blip>
          <a:stretch>
            <a:fillRect/>
          </a:stretch>
        </p:blipFill>
        <p:spPr>
          <a:xfrm rot="-460491" flipH="1">
            <a:off x="5150654" y="3078332"/>
            <a:ext cx="2616199" cy="712650"/>
          </a:xfrm>
          <a:prstGeom prst="rect">
            <a:avLst/>
          </a:prstGeom>
          <a:noFill/>
          <a:ln>
            <a:noFill/>
          </a:ln>
        </p:spPr>
      </p:pic>
      <p:sp>
        <p:nvSpPr>
          <p:cNvPr id="2401" name="Google Shape;2401;p51"/>
          <p:cNvSpPr txBox="1">
            <a:spLocks noGrp="1"/>
          </p:cNvSpPr>
          <p:nvPr>
            <p:ph type="title"/>
          </p:nvPr>
        </p:nvSpPr>
        <p:spPr>
          <a:xfrm>
            <a:off x="1651889" y="1350749"/>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Objetivo 1</a:t>
            </a:r>
            <a:endParaRPr dirty="0"/>
          </a:p>
        </p:txBody>
      </p:sp>
      <p:sp>
        <p:nvSpPr>
          <p:cNvPr id="2402" name="Google Shape;2402;p51"/>
          <p:cNvSpPr txBox="1">
            <a:spLocks noGrp="1"/>
          </p:cNvSpPr>
          <p:nvPr>
            <p:ph type="subTitle" idx="1"/>
          </p:nvPr>
        </p:nvSpPr>
        <p:spPr>
          <a:xfrm>
            <a:off x="672930" y="1865193"/>
            <a:ext cx="3595099" cy="912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200" dirty="0"/>
              <a:t>Establecer alianzas estratégicas con instituciones educativas y profesionales de la psicología para fortalecer la oferta de servicios a nivel nacional.</a:t>
            </a:r>
            <a:endParaRPr sz="1200" dirty="0"/>
          </a:p>
          <a:p>
            <a:pPr marL="0" lvl="0" indent="0" algn="just" rtl="0">
              <a:spcBef>
                <a:spcPts val="1600"/>
              </a:spcBef>
              <a:spcAft>
                <a:spcPts val="1600"/>
              </a:spcAft>
              <a:buNone/>
            </a:pPr>
            <a:endParaRPr sz="1200" dirty="0"/>
          </a:p>
        </p:txBody>
      </p:sp>
      <p:sp>
        <p:nvSpPr>
          <p:cNvPr id="2403" name="Google Shape;2403;p5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p>
            <a:r>
              <a:rPr lang="es-PA" dirty="0"/>
              <a:t>Objetivo 2</a:t>
            </a:r>
            <a:endParaRPr dirty="0"/>
          </a:p>
        </p:txBody>
      </p:sp>
      <p:sp>
        <p:nvSpPr>
          <p:cNvPr id="2404" name="Google Shape;2404;p51"/>
          <p:cNvSpPr txBox="1">
            <a:spLocks noGrp="1"/>
          </p:cNvSpPr>
          <p:nvPr>
            <p:ph type="subTitle" idx="3"/>
          </p:nvPr>
        </p:nvSpPr>
        <p:spPr>
          <a:xfrm>
            <a:off x="4781695" y="1920221"/>
            <a:ext cx="3915738" cy="9120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ES" sz="1200" dirty="0"/>
              <a:t>Brindarles ayuda a los estudiantes a aumentar sus posibilidades de ingresar a programas universitarios adecuados a sus intereses y habilidades.</a:t>
            </a:r>
            <a:endParaRPr sz="1200" dirty="0"/>
          </a:p>
        </p:txBody>
      </p:sp>
      <p:sp>
        <p:nvSpPr>
          <p:cNvPr id="2405" name="Google Shape;2405;p51"/>
          <p:cNvSpPr txBox="1">
            <a:spLocks noGrp="1"/>
          </p:cNvSpPr>
          <p:nvPr>
            <p:ph type="title" idx="4"/>
          </p:nvPr>
        </p:nvSpPr>
        <p:spPr>
          <a:xfrm>
            <a:off x="1542819" y="3268257"/>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A" dirty="0"/>
              <a:t>Objetivo 3</a:t>
            </a:r>
          </a:p>
        </p:txBody>
      </p:sp>
      <p:sp>
        <p:nvSpPr>
          <p:cNvPr id="2407" name="Google Shape;2407;p51"/>
          <p:cNvSpPr txBox="1">
            <a:spLocks noGrp="1"/>
          </p:cNvSpPr>
          <p:nvPr>
            <p:ph type="title" idx="6"/>
          </p:nvPr>
        </p:nvSpPr>
        <p:spPr>
          <a:xfrm flipH="1">
            <a:off x="4583190" y="3160596"/>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Objetivo 4</a:t>
            </a:r>
            <a:endParaRPr dirty="0"/>
          </a:p>
        </p:txBody>
      </p:sp>
      <p:grpSp>
        <p:nvGrpSpPr>
          <p:cNvPr id="2409" name="Google Shape;2409;p51"/>
          <p:cNvGrpSpPr/>
          <p:nvPr/>
        </p:nvGrpSpPr>
        <p:grpSpPr>
          <a:xfrm>
            <a:off x="625411" y="1352624"/>
            <a:ext cx="343825" cy="428975"/>
            <a:chOff x="1541450" y="2026250"/>
            <a:chExt cx="343825" cy="428975"/>
          </a:xfrm>
        </p:grpSpPr>
        <p:sp>
          <p:nvSpPr>
            <p:cNvPr id="2410" name="Google Shape;2410;p51"/>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51"/>
          <p:cNvGrpSpPr/>
          <p:nvPr/>
        </p:nvGrpSpPr>
        <p:grpSpPr>
          <a:xfrm>
            <a:off x="7716247" y="1449349"/>
            <a:ext cx="441600" cy="429100"/>
            <a:chOff x="231725" y="3046400"/>
            <a:chExt cx="441600" cy="429100"/>
          </a:xfrm>
        </p:grpSpPr>
        <p:sp>
          <p:nvSpPr>
            <p:cNvPr id="2413" name="Google Shape;2413;p51"/>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51"/>
          <p:cNvGrpSpPr/>
          <p:nvPr/>
        </p:nvGrpSpPr>
        <p:grpSpPr>
          <a:xfrm>
            <a:off x="7852207" y="3220057"/>
            <a:ext cx="411925" cy="429200"/>
            <a:chOff x="246563" y="2142550"/>
            <a:chExt cx="411925" cy="429200"/>
          </a:xfrm>
        </p:grpSpPr>
        <p:sp>
          <p:nvSpPr>
            <p:cNvPr id="2416" name="Google Shape;2416;p51"/>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1"/>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51"/>
          <p:cNvGrpSpPr/>
          <p:nvPr/>
        </p:nvGrpSpPr>
        <p:grpSpPr>
          <a:xfrm>
            <a:off x="702116" y="3255282"/>
            <a:ext cx="349750" cy="429775"/>
            <a:chOff x="6084025" y="3045825"/>
            <a:chExt cx="349750" cy="429775"/>
          </a:xfrm>
        </p:grpSpPr>
        <p:sp>
          <p:nvSpPr>
            <p:cNvPr id="2428" name="Google Shape;2428;p51"/>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9" name="Google Shape;2429;p51"/>
            <p:cNvGrpSpPr/>
            <p:nvPr/>
          </p:nvGrpSpPr>
          <p:grpSpPr>
            <a:xfrm>
              <a:off x="6132050" y="3045825"/>
              <a:ext cx="301725" cy="429775"/>
              <a:chOff x="6132050" y="3045825"/>
              <a:chExt cx="301725" cy="429775"/>
            </a:xfrm>
          </p:grpSpPr>
          <p:sp>
            <p:nvSpPr>
              <p:cNvPr id="2430" name="Google Shape;2430;p51"/>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1"/>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51"/>
              <p:cNvGrpSpPr/>
              <p:nvPr/>
            </p:nvGrpSpPr>
            <p:grpSpPr>
              <a:xfrm>
                <a:off x="6132050" y="3045825"/>
                <a:ext cx="263950" cy="429775"/>
                <a:chOff x="6132050" y="3045825"/>
                <a:chExt cx="263950" cy="429775"/>
              </a:xfrm>
            </p:grpSpPr>
            <p:sp>
              <p:nvSpPr>
                <p:cNvPr id="2433" name="Google Shape;2433;p51"/>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1"/>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1"/>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1"/>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51"/>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2402;p51">
            <a:extLst>
              <a:ext uri="{FF2B5EF4-FFF2-40B4-BE49-F238E27FC236}">
                <a16:creationId xmlns:a16="http://schemas.microsoft.com/office/drawing/2014/main" id="{CA9EA9DA-6A2F-FF0B-D7C7-E071F342FA13}"/>
              </a:ext>
            </a:extLst>
          </p:cNvPr>
          <p:cNvSpPr txBox="1">
            <a:spLocks/>
          </p:cNvSpPr>
          <p:nvPr/>
        </p:nvSpPr>
        <p:spPr>
          <a:xfrm>
            <a:off x="781724" y="3726938"/>
            <a:ext cx="3595099" cy="91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just"/>
            <a:r>
              <a:rPr lang="es-ES" sz="1200" dirty="0"/>
              <a:t>Expandir su presencia a nivel regional, explorando la entrada en otros países de América Latina.</a:t>
            </a:r>
          </a:p>
        </p:txBody>
      </p:sp>
      <p:sp>
        <p:nvSpPr>
          <p:cNvPr id="7" name="Google Shape;2402;p51">
            <a:extLst>
              <a:ext uri="{FF2B5EF4-FFF2-40B4-BE49-F238E27FC236}">
                <a16:creationId xmlns:a16="http://schemas.microsoft.com/office/drawing/2014/main" id="{47C26CC5-FD1C-E1AF-77B1-92F5F1521188}"/>
              </a:ext>
            </a:extLst>
          </p:cNvPr>
          <p:cNvSpPr txBox="1">
            <a:spLocks/>
          </p:cNvSpPr>
          <p:nvPr/>
        </p:nvSpPr>
        <p:spPr>
          <a:xfrm>
            <a:off x="4867776" y="3721257"/>
            <a:ext cx="3595099" cy="91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just"/>
            <a:r>
              <a:rPr lang="es-ES" sz="1200" dirty="0"/>
              <a:t>Lanzar la plataforma en el mercado panameño y establecer una base sólida de usuarios.</a:t>
            </a:r>
          </a:p>
          <a:p>
            <a:pPr marL="0" indent="0" algn="just"/>
            <a:endParaRPr lang="es-ES"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2187" name="Google Shape;2187;p43"/>
          <p:cNvSpPr txBox="1">
            <a:spLocks noGrp="1"/>
          </p:cNvSpPr>
          <p:nvPr>
            <p:ph type="ctrTitle"/>
          </p:nvPr>
        </p:nvSpPr>
        <p:spPr>
          <a:xfrm>
            <a:off x="1334452" y="3073350"/>
            <a:ext cx="6475096" cy="792900"/>
          </a:xfrm>
          <a:prstGeom prst="rect">
            <a:avLst/>
          </a:prstGeom>
        </p:spPr>
        <p:txBody>
          <a:bodyPr spcFirstLastPara="1" wrap="square" lIns="91425" tIns="91425" rIns="91425" bIns="91425" anchor="ctr" anchorCtr="0">
            <a:noAutofit/>
          </a:bodyPr>
          <a:lstStyle/>
          <a:p>
            <a:r>
              <a:rPr lang="es-ES" b="1" dirty="0">
                <a:latin typeface="Arial" panose="020B0604020202020204" pitchFamily="34" charset="0"/>
                <a:ea typeface="Calibri" panose="020F0502020204030204" pitchFamily="34" charset="0"/>
                <a:cs typeface="Arial" panose="020B0604020202020204" pitchFamily="34" charset="0"/>
              </a:rPr>
              <a:t>Objetivo</a:t>
            </a:r>
            <a:r>
              <a:rPr lang="es-ES" b="1" dirty="0">
                <a:effectLst/>
                <a:latin typeface="Arial" panose="020B0604020202020204" pitchFamily="34" charset="0"/>
                <a:ea typeface="Calibri" panose="020F0502020204030204" pitchFamily="34" charset="0"/>
                <a:cs typeface="Arial" panose="020B0604020202020204" pitchFamily="34" charset="0"/>
              </a:rPr>
              <a:t> Específico de la empresa</a:t>
            </a:r>
          </a:p>
        </p:txBody>
      </p:sp>
    </p:spTree>
    <p:extLst>
      <p:ext uri="{BB962C8B-B14F-4D97-AF65-F5344CB8AC3E}">
        <p14:creationId xmlns:p14="http://schemas.microsoft.com/office/powerpoint/2010/main" val="765694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0"/>
        <p:cNvGrpSpPr/>
        <p:nvPr/>
      </p:nvGrpSpPr>
      <p:grpSpPr>
        <a:xfrm>
          <a:off x="0" y="0"/>
          <a:ext cx="0" cy="0"/>
          <a:chOff x="0" y="0"/>
          <a:chExt cx="0" cy="0"/>
        </a:xfrm>
      </p:grpSpPr>
      <p:sp>
        <p:nvSpPr>
          <p:cNvPr id="2481" name="Google Shape;2481;p53"/>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Objetivo Específicos de la empresa</a:t>
            </a:r>
            <a:endParaRPr dirty="0"/>
          </a:p>
        </p:txBody>
      </p:sp>
      <p:pic>
        <p:nvPicPr>
          <p:cNvPr id="2482" name="Google Shape;2482;p53"/>
          <p:cNvPicPr preferRelativeResize="0"/>
          <p:nvPr/>
        </p:nvPicPr>
        <p:blipFill>
          <a:blip r:embed="rId3">
            <a:alphaModFix amt="52000"/>
          </a:blip>
          <a:stretch>
            <a:fillRect/>
          </a:stretch>
        </p:blipFill>
        <p:spPr>
          <a:xfrm rot="-1128988" flipH="1">
            <a:off x="1108668" y="1243140"/>
            <a:ext cx="1298899" cy="912343"/>
          </a:xfrm>
          <a:prstGeom prst="rect">
            <a:avLst/>
          </a:prstGeom>
          <a:noFill/>
          <a:ln>
            <a:noFill/>
          </a:ln>
        </p:spPr>
      </p:pic>
      <p:pic>
        <p:nvPicPr>
          <p:cNvPr id="2483" name="Google Shape;2483;p53"/>
          <p:cNvPicPr preferRelativeResize="0"/>
          <p:nvPr/>
        </p:nvPicPr>
        <p:blipFill>
          <a:blip r:embed="rId4">
            <a:alphaModFix amt="52000"/>
          </a:blip>
          <a:stretch>
            <a:fillRect/>
          </a:stretch>
        </p:blipFill>
        <p:spPr>
          <a:xfrm rot="-1128988" flipH="1">
            <a:off x="1108668" y="2753430"/>
            <a:ext cx="1298899" cy="912343"/>
          </a:xfrm>
          <a:prstGeom prst="rect">
            <a:avLst/>
          </a:prstGeom>
          <a:noFill/>
          <a:ln>
            <a:noFill/>
          </a:ln>
        </p:spPr>
      </p:pic>
      <p:pic>
        <p:nvPicPr>
          <p:cNvPr id="2484" name="Google Shape;2484;p53"/>
          <p:cNvPicPr preferRelativeResize="0"/>
          <p:nvPr/>
        </p:nvPicPr>
        <p:blipFill>
          <a:blip r:embed="rId5">
            <a:alphaModFix amt="52000"/>
          </a:blip>
          <a:stretch>
            <a:fillRect/>
          </a:stretch>
        </p:blipFill>
        <p:spPr>
          <a:xfrm rot="-1128988" flipH="1">
            <a:off x="6760893" y="1243140"/>
            <a:ext cx="1298899" cy="912343"/>
          </a:xfrm>
          <a:prstGeom prst="rect">
            <a:avLst/>
          </a:prstGeom>
          <a:noFill/>
          <a:ln>
            <a:noFill/>
          </a:ln>
        </p:spPr>
      </p:pic>
      <p:pic>
        <p:nvPicPr>
          <p:cNvPr id="2485" name="Google Shape;2485;p53"/>
          <p:cNvPicPr preferRelativeResize="0"/>
          <p:nvPr/>
        </p:nvPicPr>
        <p:blipFill>
          <a:blip r:embed="rId6">
            <a:alphaModFix amt="52000"/>
          </a:blip>
          <a:stretch>
            <a:fillRect/>
          </a:stretch>
        </p:blipFill>
        <p:spPr>
          <a:xfrm rot="-1128988" flipH="1">
            <a:off x="6760892" y="3001836"/>
            <a:ext cx="1298899" cy="912343"/>
          </a:xfrm>
          <a:prstGeom prst="rect">
            <a:avLst/>
          </a:prstGeom>
          <a:noFill/>
          <a:ln>
            <a:noFill/>
          </a:ln>
        </p:spPr>
      </p:pic>
      <p:sp>
        <p:nvSpPr>
          <p:cNvPr id="2487" name="Google Shape;2487;p53"/>
          <p:cNvSpPr txBox="1">
            <a:spLocks noGrp="1"/>
          </p:cNvSpPr>
          <p:nvPr>
            <p:ph type="title"/>
          </p:nvPr>
        </p:nvSpPr>
        <p:spPr>
          <a:xfrm>
            <a:off x="1224826" y="1435461"/>
            <a:ext cx="2127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A" dirty="0"/>
              <a:t>Objetivo</a:t>
            </a:r>
            <a:r>
              <a:rPr lang="en" dirty="0"/>
              <a:t> 1</a:t>
            </a:r>
            <a:endParaRPr dirty="0"/>
          </a:p>
        </p:txBody>
      </p:sp>
      <p:sp>
        <p:nvSpPr>
          <p:cNvPr id="2488" name="Google Shape;2488;p53"/>
          <p:cNvSpPr txBox="1">
            <a:spLocks noGrp="1"/>
          </p:cNvSpPr>
          <p:nvPr>
            <p:ph type="subTitle" idx="1"/>
          </p:nvPr>
        </p:nvSpPr>
        <p:spPr>
          <a:xfrm>
            <a:off x="288755" y="2033642"/>
            <a:ext cx="3063071" cy="9120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200" dirty="0"/>
              <a:t>Convertirse en una plataforma reconocida a nivel global, extendiendo su presencia a nivel internacional.</a:t>
            </a:r>
            <a:endParaRPr sz="1200" dirty="0"/>
          </a:p>
        </p:txBody>
      </p:sp>
      <p:sp>
        <p:nvSpPr>
          <p:cNvPr id="2489" name="Google Shape;2489;p53"/>
          <p:cNvSpPr txBox="1">
            <a:spLocks noGrp="1"/>
          </p:cNvSpPr>
          <p:nvPr>
            <p:ph type="title" idx="2"/>
          </p:nvPr>
        </p:nvSpPr>
        <p:spPr>
          <a:xfrm>
            <a:off x="5826912" y="1435461"/>
            <a:ext cx="21270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PA" dirty="0"/>
              <a:t>Objetivo</a:t>
            </a:r>
            <a:r>
              <a:rPr lang="en" dirty="0"/>
              <a:t> 3</a:t>
            </a:r>
            <a:endParaRPr dirty="0"/>
          </a:p>
        </p:txBody>
      </p:sp>
      <p:sp>
        <p:nvSpPr>
          <p:cNvPr id="2491" name="Google Shape;2491;p53"/>
          <p:cNvSpPr txBox="1">
            <a:spLocks noGrp="1"/>
          </p:cNvSpPr>
          <p:nvPr>
            <p:ph type="title" idx="4"/>
          </p:nvPr>
        </p:nvSpPr>
        <p:spPr>
          <a:xfrm>
            <a:off x="1224826" y="2945751"/>
            <a:ext cx="21270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A" dirty="0"/>
              <a:t>Objetivo</a:t>
            </a:r>
            <a:r>
              <a:rPr lang="en" dirty="0"/>
              <a:t> 2</a:t>
            </a:r>
            <a:endParaRPr dirty="0"/>
          </a:p>
        </p:txBody>
      </p:sp>
      <p:sp>
        <p:nvSpPr>
          <p:cNvPr id="2493" name="Google Shape;2493;p53"/>
          <p:cNvSpPr txBox="1">
            <a:spLocks noGrp="1"/>
          </p:cNvSpPr>
          <p:nvPr>
            <p:ph type="title" idx="6"/>
          </p:nvPr>
        </p:nvSpPr>
        <p:spPr>
          <a:xfrm>
            <a:off x="5923164" y="3250046"/>
            <a:ext cx="2127000" cy="527700"/>
          </a:xfrm>
          <a:prstGeom prst="rect">
            <a:avLst/>
          </a:prstGeom>
        </p:spPr>
        <p:txBody>
          <a:bodyPr spcFirstLastPara="1" wrap="square" lIns="91425" tIns="91425" rIns="91425" bIns="91425" anchor="ctr" anchorCtr="0">
            <a:noAutofit/>
          </a:bodyPr>
          <a:lstStyle/>
          <a:p>
            <a:pPr lvl="0"/>
            <a:r>
              <a:rPr lang="es-PA" dirty="0"/>
              <a:t>Objetivo </a:t>
            </a:r>
            <a:r>
              <a:rPr lang="en" dirty="0"/>
              <a:t>4</a:t>
            </a:r>
            <a:endParaRPr dirty="0"/>
          </a:p>
        </p:txBody>
      </p:sp>
      <p:grpSp>
        <p:nvGrpSpPr>
          <p:cNvPr id="2495" name="Google Shape;2495;p53"/>
          <p:cNvGrpSpPr/>
          <p:nvPr/>
        </p:nvGrpSpPr>
        <p:grpSpPr>
          <a:xfrm rot="5400065">
            <a:off x="4113887" y="-3396789"/>
            <a:ext cx="1344377" cy="1995312"/>
            <a:chOff x="272875" y="1527563"/>
            <a:chExt cx="255950" cy="455000"/>
          </a:xfrm>
        </p:grpSpPr>
        <p:sp>
          <p:nvSpPr>
            <p:cNvPr id="2496" name="Google Shape;2496;p5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22" name="Picture 2" descr="Qué son los objetivos de una empresa? Definición, tipos y ejemplos. |  Grandes Pymes">
            <a:extLst>
              <a:ext uri="{FF2B5EF4-FFF2-40B4-BE49-F238E27FC236}">
                <a16:creationId xmlns:a16="http://schemas.microsoft.com/office/drawing/2014/main" id="{251C37A5-BB4B-22B5-399D-4DD42F0E0C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1006" y="2186739"/>
            <a:ext cx="2127000" cy="1504033"/>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488;p53">
            <a:extLst>
              <a:ext uri="{FF2B5EF4-FFF2-40B4-BE49-F238E27FC236}">
                <a16:creationId xmlns:a16="http://schemas.microsoft.com/office/drawing/2014/main" id="{5034B1B1-DF11-A384-6FE9-5F98536931DC}"/>
              </a:ext>
            </a:extLst>
          </p:cNvPr>
          <p:cNvSpPr txBox="1">
            <a:spLocks/>
          </p:cNvSpPr>
          <p:nvPr/>
        </p:nvSpPr>
        <p:spPr>
          <a:xfrm>
            <a:off x="374837" y="3643272"/>
            <a:ext cx="3063071" cy="91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just"/>
            <a:r>
              <a:rPr lang="es-ES" sz="1200" dirty="0"/>
              <a:t>Ser un referente en el desarrollo de soluciones tecnológicas innovadoras para la toma de decisiones de carrera.</a:t>
            </a:r>
          </a:p>
        </p:txBody>
      </p:sp>
      <p:sp>
        <p:nvSpPr>
          <p:cNvPr id="7" name="Google Shape;2488;p53">
            <a:extLst>
              <a:ext uri="{FF2B5EF4-FFF2-40B4-BE49-F238E27FC236}">
                <a16:creationId xmlns:a16="http://schemas.microsoft.com/office/drawing/2014/main" id="{037BBDB4-427A-9C94-E70A-C17FBDA9081C}"/>
              </a:ext>
            </a:extLst>
          </p:cNvPr>
          <p:cNvSpPr txBox="1">
            <a:spLocks/>
          </p:cNvSpPr>
          <p:nvPr/>
        </p:nvSpPr>
        <p:spPr>
          <a:xfrm>
            <a:off x="5733744" y="2163956"/>
            <a:ext cx="3063071" cy="91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just"/>
            <a:r>
              <a:rPr lang="es-ES" sz="1200" dirty="0"/>
              <a:t>Contribuir activamente a la mejora del sistema educativo y el desarrollo profesional de los estudiantes a través de alianzas estratégicas y colaboraciones.</a:t>
            </a:r>
          </a:p>
        </p:txBody>
      </p:sp>
      <p:sp>
        <p:nvSpPr>
          <p:cNvPr id="10" name="Google Shape;2488;p53">
            <a:extLst>
              <a:ext uri="{FF2B5EF4-FFF2-40B4-BE49-F238E27FC236}">
                <a16:creationId xmlns:a16="http://schemas.microsoft.com/office/drawing/2014/main" id="{F5520AA1-048D-FCF6-D25F-DFCB7D423FB5}"/>
              </a:ext>
            </a:extLst>
          </p:cNvPr>
          <p:cNvSpPr txBox="1">
            <a:spLocks/>
          </p:cNvSpPr>
          <p:nvPr/>
        </p:nvSpPr>
        <p:spPr>
          <a:xfrm>
            <a:off x="5677659" y="3874776"/>
            <a:ext cx="3063071" cy="91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None/>
              <a:defRPr sz="1400" b="0" i="0" u="none" strike="noStrike" cap="none">
                <a:solidFill>
                  <a:schemeClr val="dk2"/>
                </a:solidFill>
                <a:latin typeface="Open Sans"/>
                <a:ea typeface="Open Sans"/>
                <a:cs typeface="Open Sans"/>
                <a:sym typeface="Open Sans"/>
              </a:defRPr>
            </a:lvl9pPr>
          </a:lstStyle>
          <a:p>
            <a:pPr marL="0" indent="0" algn="just"/>
            <a:r>
              <a:rPr lang="es-ES" sz="1200" dirty="0"/>
              <a:t>Ampliar la gama de servicios ofrecidos, incluyendo programas de tutoría, desarrollo de habilidades y conexiones laborales.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09</a:t>
            </a:r>
            <a:endParaRPr dirty="0"/>
          </a:p>
        </p:txBody>
      </p:sp>
      <p:sp>
        <p:nvSpPr>
          <p:cNvPr id="2187" name="Google Shape;2187;p43"/>
          <p:cNvSpPr txBox="1">
            <a:spLocks noGrp="1"/>
          </p:cNvSpPr>
          <p:nvPr>
            <p:ph type="ctrTitle"/>
          </p:nvPr>
        </p:nvSpPr>
        <p:spPr>
          <a:xfrm>
            <a:off x="1334452" y="3073350"/>
            <a:ext cx="6475096" cy="792900"/>
          </a:xfrm>
          <a:prstGeom prst="rect">
            <a:avLst/>
          </a:prstGeom>
        </p:spPr>
        <p:txBody>
          <a:bodyPr spcFirstLastPara="1" wrap="square" lIns="91425" tIns="91425" rIns="91425" bIns="91425" anchor="ctr" anchorCtr="0">
            <a:noAutofit/>
          </a:bodyPr>
          <a:lstStyle/>
          <a:p>
            <a:r>
              <a:rPr lang="es-ES" b="1" dirty="0">
                <a:latin typeface="Arial" panose="020B0604020202020204" pitchFamily="34" charset="0"/>
                <a:ea typeface="Calibri" panose="020F0502020204030204" pitchFamily="34" charset="0"/>
                <a:cs typeface="Arial" panose="020B0604020202020204" pitchFamily="34" charset="0"/>
              </a:rPr>
              <a:t>Investigaciones preliminares</a:t>
            </a:r>
            <a:endParaRPr lang="es-ES"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204552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Investigaciones preliminares</a:t>
            </a:r>
            <a:endParaRPr dirty="0"/>
          </a:p>
        </p:txBody>
      </p:sp>
      <p:sp>
        <p:nvSpPr>
          <p:cNvPr id="3490" name="Google Shape;3490;p72"/>
          <p:cNvSpPr txBox="1">
            <a:spLocks noGrp="1"/>
          </p:cNvSpPr>
          <p:nvPr>
            <p:ph type="subTitle" idx="1"/>
          </p:nvPr>
        </p:nvSpPr>
        <p:spPr>
          <a:xfrm>
            <a:off x="4037886" y="1523598"/>
            <a:ext cx="4754026" cy="1258858"/>
          </a:xfrm>
          <a:prstGeom prst="rect">
            <a:avLst/>
          </a:prstGeom>
        </p:spPr>
        <p:txBody>
          <a:bodyPr spcFirstLastPara="1" wrap="square" lIns="91425" tIns="91425" rIns="91425" bIns="91425" anchor="t" anchorCtr="0">
            <a:noAutofit/>
          </a:bodyPr>
          <a:lstStyle/>
          <a:p>
            <a:pPr marL="127000" lvl="0" indent="0" algn="just" rtl="0">
              <a:spcBef>
                <a:spcPts val="0"/>
              </a:spcBef>
              <a:spcAft>
                <a:spcPts val="0"/>
              </a:spcAft>
              <a:buSzPts val="1600"/>
              <a:buNone/>
            </a:pPr>
            <a:r>
              <a:rPr lang="es-ES" dirty="0">
                <a:highlight>
                  <a:srgbClr val="FFFFFF"/>
                </a:highlight>
                <a:uFill>
                  <a:noFill/>
                </a:uFill>
              </a:rPr>
              <a:t>La alta deserción universitaria es un problema común que afecta a muchos estudiantes en Panamá, y una de las principales causas de deserción es la mala elección de carrera. </a:t>
            </a:r>
          </a:p>
          <a:p>
            <a:pPr marL="127000" lvl="0" indent="0" algn="just" rtl="0">
              <a:spcBef>
                <a:spcPts val="0"/>
              </a:spcBef>
              <a:spcAft>
                <a:spcPts val="0"/>
              </a:spcAft>
              <a:buSzPts val="1600"/>
              <a:buNone/>
            </a:pPr>
            <a:endParaRPr lang="es-ES" dirty="0">
              <a:highlight>
                <a:srgbClr val="FFFFFF"/>
              </a:highlight>
              <a:uFill>
                <a:noFill/>
              </a:uFill>
            </a:endParaRPr>
          </a:p>
          <a:p>
            <a:pPr marL="127000" lvl="0" indent="0" algn="just" rtl="0">
              <a:spcBef>
                <a:spcPts val="0"/>
              </a:spcBef>
              <a:spcAft>
                <a:spcPts val="0"/>
              </a:spcAft>
              <a:buSzPts val="1600"/>
              <a:buNone/>
            </a:pPr>
            <a:r>
              <a:rPr lang="es-ES" dirty="0">
                <a:highlight>
                  <a:srgbClr val="FFFFFF"/>
                </a:highlight>
                <a:uFill>
                  <a:noFill/>
                </a:uFill>
              </a:rPr>
              <a:t>Los estudiantes a menudo ingresan a programas académicos sin una comprensión clara de sus intereses, habilidades y metas profesionales, lo que puede resultar en falta de motivación y satisfacción en sus estudios.</a:t>
            </a:r>
            <a:endParaRPr dirty="0"/>
          </a:p>
        </p:txBody>
      </p:sp>
      <p:pic>
        <p:nvPicPr>
          <p:cNvPr id="7170" name="Picture 2" descr="Aprende el significado de meta y cómo establecer objetivos para tu negocio">
            <a:extLst>
              <a:ext uri="{FF2B5EF4-FFF2-40B4-BE49-F238E27FC236}">
                <a16:creationId xmlns:a16="http://schemas.microsoft.com/office/drawing/2014/main" id="{C7488EDC-0F3F-8CEA-BF16-BF636CE86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55" y="1957090"/>
            <a:ext cx="3402931" cy="2032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55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Investigaciones preliminares</a:t>
            </a:r>
            <a:endParaRPr dirty="0"/>
          </a:p>
        </p:txBody>
      </p:sp>
      <p:sp>
        <p:nvSpPr>
          <p:cNvPr id="3490" name="Google Shape;3490;p72"/>
          <p:cNvSpPr txBox="1">
            <a:spLocks noGrp="1"/>
          </p:cNvSpPr>
          <p:nvPr>
            <p:ph type="subTitle" idx="1"/>
          </p:nvPr>
        </p:nvSpPr>
        <p:spPr>
          <a:xfrm>
            <a:off x="500602" y="1567313"/>
            <a:ext cx="4203745" cy="1258858"/>
          </a:xfrm>
          <a:prstGeom prst="rect">
            <a:avLst/>
          </a:prstGeom>
        </p:spPr>
        <p:txBody>
          <a:bodyPr spcFirstLastPara="1" wrap="square" lIns="91425" tIns="91425" rIns="91425" bIns="91425" anchor="t" anchorCtr="0">
            <a:noAutofit/>
          </a:bodyPr>
          <a:lstStyle/>
          <a:p>
            <a:pPr marL="127000" lvl="0" indent="0" algn="just" rtl="0">
              <a:spcBef>
                <a:spcPts val="0"/>
              </a:spcBef>
              <a:spcAft>
                <a:spcPts val="0"/>
              </a:spcAft>
              <a:buSzPts val="1600"/>
              <a:buNone/>
            </a:pPr>
            <a:r>
              <a:rPr lang="es-ES" dirty="0">
                <a:highlight>
                  <a:srgbClr val="FFFFFF"/>
                </a:highlight>
                <a:uFill>
                  <a:noFill/>
                </a:uFill>
              </a:rPr>
              <a:t>La mala elección de carrera puede ser causada por la falta de información y orientación vocacional adecuada, la presión social y familiar, la falta de autoconocimiento y la percepción errónea de las perspectivas laborales y el potencial de ingresos.</a:t>
            </a:r>
          </a:p>
          <a:p>
            <a:pPr marL="127000" lvl="0" indent="0" algn="just" rtl="0">
              <a:spcBef>
                <a:spcPts val="0"/>
              </a:spcBef>
              <a:spcAft>
                <a:spcPts val="0"/>
              </a:spcAft>
              <a:buSzPts val="1600"/>
              <a:buNone/>
            </a:pPr>
            <a:r>
              <a:rPr lang="es-ES" dirty="0">
                <a:highlight>
                  <a:srgbClr val="FFFFFF"/>
                </a:highlight>
                <a:uFill>
                  <a:noFill/>
                </a:uFill>
              </a:rPr>
              <a:t> Esta elección inadecuada tiene un impacto emocional significativo en los estudiantes, generando estrés, ansiedad y desilusión.</a:t>
            </a:r>
            <a:endParaRPr dirty="0"/>
          </a:p>
        </p:txBody>
      </p:sp>
      <p:pic>
        <p:nvPicPr>
          <p:cNvPr id="8194" name="Picture 2" descr="Investigación preliminar de mercado: Qué es y cómo hacerla">
            <a:extLst>
              <a:ext uri="{FF2B5EF4-FFF2-40B4-BE49-F238E27FC236}">
                <a16:creationId xmlns:a16="http://schemas.microsoft.com/office/drawing/2014/main" id="{A1156D1F-4096-EFBC-87C0-E910BA1AE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193" y="1329681"/>
            <a:ext cx="3726205" cy="248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298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Investigaciones preliminares</a:t>
            </a:r>
            <a:endParaRPr dirty="0"/>
          </a:p>
        </p:txBody>
      </p:sp>
      <p:sp>
        <p:nvSpPr>
          <p:cNvPr id="3490" name="Google Shape;3490;p72"/>
          <p:cNvSpPr txBox="1">
            <a:spLocks noGrp="1"/>
          </p:cNvSpPr>
          <p:nvPr>
            <p:ph type="subTitle" idx="1"/>
          </p:nvPr>
        </p:nvSpPr>
        <p:spPr>
          <a:xfrm>
            <a:off x="4037886" y="1523598"/>
            <a:ext cx="4754026" cy="1258858"/>
          </a:xfrm>
          <a:prstGeom prst="rect">
            <a:avLst/>
          </a:prstGeom>
        </p:spPr>
        <p:txBody>
          <a:bodyPr spcFirstLastPara="1" wrap="square" lIns="91425" tIns="91425" rIns="91425" bIns="91425" anchor="t" anchorCtr="0">
            <a:noAutofit/>
          </a:bodyPr>
          <a:lstStyle/>
          <a:p>
            <a:pPr marL="127000" lvl="0" indent="0" algn="just" rtl="0">
              <a:spcBef>
                <a:spcPts val="0"/>
              </a:spcBef>
              <a:spcAft>
                <a:spcPts val="0"/>
              </a:spcAft>
              <a:buSzPts val="1600"/>
              <a:buNone/>
            </a:pPr>
            <a:r>
              <a:rPr lang="es-ES" dirty="0">
                <a:highlight>
                  <a:srgbClr val="FFFFFF"/>
                </a:highlight>
                <a:uFill>
                  <a:noFill/>
                </a:uFill>
              </a:rPr>
              <a:t>Por eso pensamos que es necesario contar con recursos como programas de asesoramiento, evaluaciones de habilidades e intereses, y acceso a información relevante sobre carreras y el mercado laboral. </a:t>
            </a:r>
          </a:p>
          <a:p>
            <a:pPr marL="127000" lvl="0" indent="0" algn="just" rtl="0">
              <a:spcBef>
                <a:spcPts val="0"/>
              </a:spcBef>
              <a:spcAft>
                <a:spcPts val="0"/>
              </a:spcAft>
              <a:buSzPts val="1600"/>
              <a:buNone/>
            </a:pPr>
            <a:endParaRPr lang="es-ES" dirty="0">
              <a:highlight>
                <a:srgbClr val="FFFFFF"/>
              </a:highlight>
              <a:uFill>
                <a:noFill/>
              </a:uFill>
            </a:endParaRPr>
          </a:p>
          <a:p>
            <a:pPr marL="127000" lvl="0" indent="0" algn="just" rtl="0">
              <a:spcBef>
                <a:spcPts val="0"/>
              </a:spcBef>
              <a:spcAft>
                <a:spcPts val="0"/>
              </a:spcAft>
              <a:buSzPts val="1600"/>
              <a:buNone/>
            </a:pPr>
            <a:r>
              <a:rPr lang="es-ES" dirty="0">
                <a:highlight>
                  <a:srgbClr val="FFFFFF"/>
                </a:highlight>
                <a:uFill>
                  <a:noFill/>
                </a:uFill>
              </a:rPr>
              <a:t>Debido a esto, hemos decido esta empresa para fomentar una mentalidad de exploración y aprendizaje continuo ayudará a los jóvenes a sentirse más seguros al tomar decisiones sobre su futuro educativo y profesional.</a:t>
            </a:r>
          </a:p>
          <a:p>
            <a:pPr marL="127000" lvl="0" indent="0" algn="just" rtl="0">
              <a:spcBef>
                <a:spcPts val="0"/>
              </a:spcBef>
              <a:spcAft>
                <a:spcPts val="0"/>
              </a:spcAft>
              <a:buSzPts val="1600"/>
              <a:buNone/>
            </a:pPr>
            <a:endParaRPr lang="es-ES" dirty="0">
              <a:highlight>
                <a:srgbClr val="FFFFFF"/>
              </a:highlight>
              <a:uFill>
                <a:noFill/>
              </a:uFill>
            </a:endParaRPr>
          </a:p>
        </p:txBody>
      </p:sp>
      <p:pic>
        <p:nvPicPr>
          <p:cNvPr id="9218" name="Picture 2" descr="Qué es la Investigación Exploratoria?">
            <a:extLst>
              <a:ext uri="{FF2B5EF4-FFF2-40B4-BE49-F238E27FC236}">
                <a16:creationId xmlns:a16="http://schemas.microsoft.com/office/drawing/2014/main" id="{29F6A789-5CF4-48C9-15F3-AFBD4261C5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0" t="16235" r="51710" b="18860"/>
          <a:stretch/>
        </p:blipFill>
        <p:spPr bwMode="auto">
          <a:xfrm>
            <a:off x="736646" y="1916240"/>
            <a:ext cx="2848303" cy="2103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950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a:t>
            </a:r>
            <a:endParaRPr dirty="0"/>
          </a:p>
        </p:txBody>
      </p:sp>
      <p:sp>
        <p:nvSpPr>
          <p:cNvPr id="2187" name="Google Shape;2187;p43"/>
          <p:cNvSpPr txBox="1">
            <a:spLocks noGrp="1"/>
          </p:cNvSpPr>
          <p:nvPr>
            <p:ph type="ctrTitle"/>
          </p:nvPr>
        </p:nvSpPr>
        <p:spPr>
          <a:xfrm>
            <a:off x="1334452" y="3073350"/>
            <a:ext cx="6475096" cy="792900"/>
          </a:xfrm>
          <a:prstGeom prst="rect">
            <a:avLst/>
          </a:prstGeom>
        </p:spPr>
        <p:txBody>
          <a:bodyPr spcFirstLastPara="1" wrap="square" lIns="91425" tIns="91425" rIns="91425" bIns="91425" anchor="ctr" anchorCtr="0">
            <a:noAutofit/>
          </a:bodyPr>
          <a:lstStyle/>
          <a:p>
            <a:r>
              <a:rPr lang="es-ES" b="1" dirty="0">
                <a:latin typeface="Arial" panose="020B0604020202020204" pitchFamily="34" charset="0"/>
                <a:ea typeface="Calibri" panose="020F0502020204030204" pitchFamily="34" charset="0"/>
                <a:cs typeface="Arial" panose="020B0604020202020204" pitchFamily="34" charset="0"/>
              </a:rPr>
              <a:t>Definir los requerimientos</a:t>
            </a:r>
            <a:endParaRPr lang="es-ES"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27453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61"/>
          <p:cNvSpPr/>
          <p:nvPr/>
        </p:nvSpPr>
        <p:spPr>
          <a:xfrm>
            <a:off x="3464300" y="1464575"/>
            <a:ext cx="2215500" cy="2215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1"/>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sz="1800" dirty="0"/>
              <a:t>Definir los requerimientos</a:t>
            </a:r>
            <a:endParaRPr sz="1800" dirty="0"/>
          </a:p>
        </p:txBody>
      </p:sp>
      <p:pic>
        <p:nvPicPr>
          <p:cNvPr id="2695" name="Google Shape;2695;p61"/>
          <p:cNvPicPr preferRelativeResize="0"/>
          <p:nvPr/>
        </p:nvPicPr>
        <p:blipFill>
          <a:blip r:embed="rId3">
            <a:alphaModFix amt="52000"/>
          </a:blip>
          <a:stretch>
            <a:fillRect/>
          </a:stretch>
        </p:blipFill>
        <p:spPr>
          <a:xfrm rot="-531199" flipH="1">
            <a:off x="621266" y="460731"/>
            <a:ext cx="2169373" cy="590936"/>
          </a:xfrm>
          <a:prstGeom prst="rect">
            <a:avLst/>
          </a:prstGeom>
          <a:noFill/>
          <a:ln>
            <a:noFill/>
          </a:ln>
        </p:spPr>
      </p:pic>
      <p:pic>
        <p:nvPicPr>
          <p:cNvPr id="2696" name="Google Shape;2696;p61"/>
          <p:cNvPicPr preferRelativeResize="0"/>
          <p:nvPr/>
        </p:nvPicPr>
        <p:blipFill>
          <a:blip r:embed="rId4">
            <a:alphaModFix amt="52000"/>
          </a:blip>
          <a:stretch>
            <a:fillRect/>
          </a:stretch>
        </p:blipFill>
        <p:spPr>
          <a:xfrm rot="-317847" flipH="1">
            <a:off x="540037" y="2932711"/>
            <a:ext cx="2801820" cy="790494"/>
          </a:xfrm>
          <a:prstGeom prst="rect">
            <a:avLst/>
          </a:prstGeom>
          <a:noFill/>
          <a:ln>
            <a:noFill/>
          </a:ln>
        </p:spPr>
      </p:pic>
      <p:pic>
        <p:nvPicPr>
          <p:cNvPr id="2697" name="Google Shape;2697;p61"/>
          <p:cNvPicPr preferRelativeResize="0"/>
          <p:nvPr/>
        </p:nvPicPr>
        <p:blipFill>
          <a:blip r:embed="rId5">
            <a:alphaModFix amt="52000"/>
          </a:blip>
          <a:stretch>
            <a:fillRect/>
          </a:stretch>
        </p:blipFill>
        <p:spPr>
          <a:xfrm rot="-567114" flipH="1">
            <a:off x="6250946" y="3137988"/>
            <a:ext cx="2404594" cy="655018"/>
          </a:xfrm>
          <a:prstGeom prst="rect">
            <a:avLst/>
          </a:prstGeom>
          <a:noFill/>
          <a:ln>
            <a:noFill/>
          </a:ln>
        </p:spPr>
      </p:pic>
      <p:pic>
        <p:nvPicPr>
          <p:cNvPr id="2698" name="Google Shape;2698;p61"/>
          <p:cNvPicPr preferRelativeResize="0"/>
          <p:nvPr/>
        </p:nvPicPr>
        <p:blipFill>
          <a:blip r:embed="rId4">
            <a:alphaModFix amt="52000"/>
          </a:blip>
          <a:stretch>
            <a:fillRect/>
          </a:stretch>
        </p:blipFill>
        <p:spPr>
          <a:xfrm rot="-317847" flipH="1">
            <a:off x="6295750" y="445224"/>
            <a:ext cx="2314987" cy="630599"/>
          </a:xfrm>
          <a:prstGeom prst="rect">
            <a:avLst/>
          </a:prstGeom>
          <a:noFill/>
          <a:ln>
            <a:noFill/>
          </a:ln>
        </p:spPr>
      </p:pic>
      <p:sp>
        <p:nvSpPr>
          <p:cNvPr id="2699" name="Google Shape;2699;p61"/>
          <p:cNvSpPr txBox="1">
            <a:spLocks noGrp="1"/>
          </p:cNvSpPr>
          <p:nvPr>
            <p:ph type="title" idx="4294967295"/>
          </p:nvPr>
        </p:nvSpPr>
        <p:spPr>
          <a:xfrm>
            <a:off x="428018" y="478429"/>
            <a:ext cx="2642100" cy="62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1600" b="1" kern="0" dirty="0">
                <a:effectLst/>
                <a:latin typeface="Arial" panose="020B0604020202020204" pitchFamily="34" charset="0"/>
                <a:ea typeface="Calibri" panose="020F0502020204030204" pitchFamily="34" charset="0"/>
              </a:rPr>
              <a:t>Interfaz de usuario</a:t>
            </a:r>
            <a:br>
              <a:rPr lang="es-MX" sz="1600" b="1" kern="0" dirty="0">
                <a:effectLst/>
                <a:latin typeface="Arial" panose="020B0604020202020204" pitchFamily="34" charset="0"/>
                <a:ea typeface="Calibri" panose="020F0502020204030204" pitchFamily="34" charset="0"/>
              </a:rPr>
            </a:br>
            <a:r>
              <a:rPr lang="es-MX" sz="1600" b="1" kern="0" dirty="0">
                <a:effectLst/>
                <a:latin typeface="Arial" panose="020B0604020202020204" pitchFamily="34" charset="0"/>
                <a:ea typeface="Calibri" panose="020F0502020204030204" pitchFamily="34" charset="0"/>
              </a:rPr>
              <a:t> Front-</a:t>
            </a:r>
            <a:r>
              <a:rPr lang="es-MX" sz="1600" b="1" kern="0" dirty="0" err="1">
                <a:effectLst/>
                <a:latin typeface="Arial" panose="020B0604020202020204" pitchFamily="34" charset="0"/>
                <a:ea typeface="Calibri" panose="020F0502020204030204" pitchFamily="34" charset="0"/>
              </a:rPr>
              <a:t>End</a:t>
            </a:r>
            <a:endParaRPr sz="1400" dirty="0"/>
          </a:p>
        </p:txBody>
      </p:sp>
      <p:sp>
        <p:nvSpPr>
          <p:cNvPr id="2700" name="Google Shape;2700;p61"/>
          <p:cNvSpPr txBox="1">
            <a:spLocks noGrp="1"/>
          </p:cNvSpPr>
          <p:nvPr>
            <p:ph type="subTitle" idx="4294967295"/>
          </p:nvPr>
        </p:nvSpPr>
        <p:spPr>
          <a:xfrm>
            <a:off x="610254" y="717744"/>
            <a:ext cx="2336400" cy="10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1100" dirty="0"/>
              <a:t>En una interfaz de recolección de datos de estudiantes.</a:t>
            </a:r>
            <a:endParaRPr sz="1100" dirty="0"/>
          </a:p>
        </p:txBody>
      </p:sp>
      <p:sp>
        <p:nvSpPr>
          <p:cNvPr id="2701" name="Google Shape;2701;p61"/>
          <p:cNvSpPr txBox="1">
            <a:spLocks noGrp="1"/>
          </p:cNvSpPr>
          <p:nvPr>
            <p:ph type="title" idx="4294967295"/>
          </p:nvPr>
        </p:nvSpPr>
        <p:spPr>
          <a:xfrm>
            <a:off x="5936613" y="450538"/>
            <a:ext cx="2642100" cy="626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PA" sz="1600" dirty="0"/>
              <a:t>Registro de clientes</a:t>
            </a:r>
            <a:endParaRPr sz="1600" dirty="0"/>
          </a:p>
        </p:txBody>
      </p:sp>
      <p:sp>
        <p:nvSpPr>
          <p:cNvPr id="2702" name="Google Shape;2702;p61"/>
          <p:cNvSpPr txBox="1">
            <a:spLocks noGrp="1"/>
          </p:cNvSpPr>
          <p:nvPr>
            <p:ph type="subTitle" idx="4294967295"/>
          </p:nvPr>
        </p:nvSpPr>
        <p:spPr>
          <a:xfrm>
            <a:off x="6059936" y="882245"/>
            <a:ext cx="3054537" cy="1041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100" dirty="0"/>
              <a:t>Permitir la captura de la información básica de los estudiantes interesados, como nombre completo, cedula, fecha de nacimiento, edad, correo electrónico, teléfono, electrónico, etc.</a:t>
            </a:r>
            <a:endParaRPr sz="1100" dirty="0"/>
          </a:p>
        </p:txBody>
      </p:sp>
      <p:sp>
        <p:nvSpPr>
          <p:cNvPr id="2703" name="Google Shape;2703;p61"/>
          <p:cNvSpPr txBox="1">
            <a:spLocks noGrp="1"/>
          </p:cNvSpPr>
          <p:nvPr>
            <p:ph type="title" idx="4294967295"/>
          </p:nvPr>
        </p:nvSpPr>
        <p:spPr>
          <a:xfrm>
            <a:off x="6271583" y="3150197"/>
            <a:ext cx="26421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sz="1600" dirty="0"/>
              <a:t>Preferencias del estudiante</a:t>
            </a:r>
            <a:endParaRPr sz="1600" dirty="0"/>
          </a:p>
        </p:txBody>
      </p:sp>
      <p:sp>
        <p:nvSpPr>
          <p:cNvPr id="2704" name="Google Shape;2704;p61"/>
          <p:cNvSpPr txBox="1">
            <a:spLocks noGrp="1"/>
          </p:cNvSpPr>
          <p:nvPr>
            <p:ph type="subTitle" idx="4294967295"/>
          </p:nvPr>
        </p:nvSpPr>
        <p:spPr>
          <a:xfrm>
            <a:off x="6089463" y="3592414"/>
            <a:ext cx="3025010" cy="1045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100" dirty="0"/>
              <a:t>Los estudiantes a la hora de entrar a la Universidad tendrán una preferencia de la carrera en la cual irán a tratar de escoger.</a:t>
            </a:r>
            <a:endParaRPr sz="1100" dirty="0"/>
          </a:p>
        </p:txBody>
      </p:sp>
      <p:sp>
        <p:nvSpPr>
          <p:cNvPr id="2705" name="Google Shape;2705;p61"/>
          <p:cNvSpPr txBox="1">
            <a:spLocks noGrp="1"/>
          </p:cNvSpPr>
          <p:nvPr>
            <p:ph type="title" idx="4294967295"/>
          </p:nvPr>
        </p:nvSpPr>
        <p:spPr>
          <a:xfrm>
            <a:off x="686884" y="3057072"/>
            <a:ext cx="26421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1400" dirty="0"/>
              <a:t>Función de filtrar la información por medio de consultas</a:t>
            </a:r>
            <a:endParaRPr sz="1400" dirty="0"/>
          </a:p>
        </p:txBody>
      </p:sp>
      <p:sp>
        <p:nvSpPr>
          <p:cNvPr id="2706" name="Google Shape;2706;p61"/>
          <p:cNvSpPr txBox="1">
            <a:spLocks noGrp="1"/>
          </p:cNvSpPr>
          <p:nvPr>
            <p:ph type="subTitle" idx="4294967295"/>
          </p:nvPr>
        </p:nvSpPr>
        <p:spPr>
          <a:xfrm>
            <a:off x="597134" y="3609536"/>
            <a:ext cx="3059079" cy="1045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100" dirty="0"/>
              <a:t>Proporcionar la facilidad de búsqueda y filtrado para información de la localización y recuperación rápida de información específica de los estudiantes.</a:t>
            </a:r>
            <a:endParaRPr sz="1100" dirty="0"/>
          </a:p>
        </p:txBody>
      </p:sp>
      <p:sp>
        <p:nvSpPr>
          <p:cNvPr id="2707" name="Google Shape;2707;p61"/>
          <p:cNvSpPr/>
          <p:nvPr/>
        </p:nvSpPr>
        <p:spPr>
          <a:xfrm>
            <a:off x="3070119" y="1347925"/>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sp>
        <p:nvSpPr>
          <p:cNvPr id="2708" name="Google Shape;2708;p61"/>
          <p:cNvSpPr/>
          <p:nvPr/>
        </p:nvSpPr>
        <p:spPr>
          <a:xfrm flipH="1">
            <a:off x="5382844" y="1347913"/>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sp>
        <p:nvSpPr>
          <p:cNvPr id="2709" name="Google Shape;2709;p61"/>
          <p:cNvSpPr/>
          <p:nvPr/>
        </p:nvSpPr>
        <p:spPr>
          <a:xfrm rot="10800000">
            <a:off x="5382844" y="3338638"/>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sp>
        <p:nvSpPr>
          <p:cNvPr id="2710" name="Google Shape;2710;p61"/>
          <p:cNvSpPr/>
          <p:nvPr/>
        </p:nvSpPr>
        <p:spPr>
          <a:xfrm rot="10800000" flipH="1">
            <a:off x="3070119" y="3338650"/>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spTree>
    <p:extLst>
      <p:ext uri="{BB962C8B-B14F-4D97-AF65-F5344CB8AC3E}">
        <p14:creationId xmlns:p14="http://schemas.microsoft.com/office/powerpoint/2010/main" val="1625436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233806" y="1579641"/>
            <a:ext cx="4333147" cy="250613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PA" sz="1400" kern="0" dirty="0">
                <a:effectLst/>
                <a:latin typeface="Open Sans" panose="020B0606030504020204" pitchFamily="34" charset="0"/>
                <a:ea typeface="Open Sans" panose="020B0606030504020204" pitchFamily="34" charset="0"/>
                <a:cs typeface="Open Sans" panose="020B0606030504020204" pitchFamily="34" charset="0"/>
              </a:rPr>
              <a:t>Future </a:t>
            </a:r>
            <a:r>
              <a:rPr lang="es-PA" sz="1400" kern="0" dirty="0" err="1">
                <a:effectLst/>
                <a:latin typeface="Open Sans" panose="020B0606030504020204" pitchFamily="34" charset="0"/>
                <a:ea typeface="Open Sans" panose="020B0606030504020204" pitchFamily="34" charset="0"/>
                <a:cs typeface="Open Sans" panose="020B0606030504020204" pitchFamily="34" charset="0"/>
              </a:rPr>
              <a:t>Path</a:t>
            </a:r>
            <a:r>
              <a:rPr lang="es-PA" sz="1400" kern="0" dirty="0">
                <a:effectLst/>
                <a:latin typeface="Open Sans" panose="020B0606030504020204" pitchFamily="34" charset="0"/>
                <a:ea typeface="Open Sans" panose="020B0606030504020204" pitchFamily="34" charset="0"/>
                <a:cs typeface="Open Sans" panose="020B0606030504020204" pitchFamily="34" charset="0"/>
              </a:rPr>
              <a:t> es una innovadora plataforma virtual llamada Future </a:t>
            </a:r>
            <a:r>
              <a:rPr lang="es-PA" sz="1400" kern="0" dirty="0" err="1">
                <a:effectLst/>
                <a:latin typeface="Open Sans" panose="020B0606030504020204" pitchFamily="34" charset="0"/>
                <a:ea typeface="Open Sans" panose="020B0606030504020204" pitchFamily="34" charset="0"/>
                <a:cs typeface="Open Sans" panose="020B0606030504020204" pitchFamily="34" charset="0"/>
              </a:rPr>
              <a:t>Path</a:t>
            </a:r>
            <a:r>
              <a:rPr lang="es-PA" sz="1400" kern="0" dirty="0">
                <a:effectLst/>
                <a:latin typeface="Open Sans" panose="020B0606030504020204" pitchFamily="34" charset="0"/>
                <a:ea typeface="Open Sans" panose="020B0606030504020204" pitchFamily="34" charset="0"/>
                <a:cs typeface="Open Sans" panose="020B0606030504020204" pitchFamily="34" charset="0"/>
              </a:rPr>
              <a:t>, cuyo objetivo principal es brindar orientación y apoyo a estudiantes recién graduados o por graduarse de la escuela que enfrentan dificultades al elegir una carrera. </a:t>
            </a:r>
          </a:p>
          <a:p>
            <a:pPr marL="0" lvl="0" indent="0" algn="just" rtl="0">
              <a:spcBef>
                <a:spcPts val="0"/>
              </a:spcBef>
              <a:spcAft>
                <a:spcPts val="0"/>
              </a:spcAft>
              <a:buNone/>
            </a:pPr>
            <a:endParaRPr lang="es-PA" sz="1400" dirty="0">
              <a:latin typeface="Open Sans" panose="020B0606030504020204" pitchFamily="34" charset="0"/>
              <a:ea typeface="Open Sans" panose="020B0606030504020204" pitchFamily="34" charset="0"/>
              <a:cs typeface="Open Sans" panose="020B0606030504020204" pitchFamily="34" charset="0"/>
            </a:endParaRPr>
          </a:p>
          <a:p>
            <a:pPr marL="0" lvl="0" indent="0" algn="just" rtl="0">
              <a:spcBef>
                <a:spcPts val="0"/>
              </a:spcBef>
              <a:spcAft>
                <a:spcPts val="0"/>
              </a:spcAft>
              <a:buNone/>
            </a:pPr>
            <a:r>
              <a:rPr lang="es-PA" sz="1400" kern="0" dirty="0">
                <a:effectLst/>
                <a:latin typeface="Open Sans" panose="020B0606030504020204" pitchFamily="34" charset="0"/>
                <a:ea typeface="Open Sans" panose="020B0606030504020204" pitchFamily="34" charset="0"/>
                <a:cs typeface="Open Sans" panose="020B0606030504020204" pitchFamily="34" charset="0"/>
              </a:rPr>
              <a:t>La plataforma utiliza inteligencia artificial (IA) y asesoramiento profesional para ofrecer recomendaciones personalizadas y ayudar a los estudiantes a tomar decisiones informadas sobre su futuro académico y profesional. </a:t>
            </a: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173" name="Google Shape;2173;p41"/>
          <p:cNvSpPr txBox="1">
            <a:spLocks noGrp="1"/>
          </p:cNvSpPr>
          <p:nvPr>
            <p:ph type="ctrTitle"/>
          </p:nvPr>
        </p:nvSpPr>
        <p:spPr>
          <a:xfrm>
            <a:off x="1942287" y="745683"/>
            <a:ext cx="5249333" cy="5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Reseña de la empresa </a:t>
            </a:r>
          </a:p>
        </p:txBody>
      </p:sp>
      <p:pic>
        <p:nvPicPr>
          <p:cNvPr id="1026" name="Picture 2">
            <a:extLst>
              <a:ext uri="{FF2B5EF4-FFF2-40B4-BE49-F238E27FC236}">
                <a16:creationId xmlns:a16="http://schemas.microsoft.com/office/drawing/2014/main" id="{5DC40F8D-40BE-9154-3987-B60FA7AE0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0073" y="1057726"/>
            <a:ext cx="5410520" cy="38256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61"/>
          <p:cNvSpPr/>
          <p:nvPr/>
        </p:nvSpPr>
        <p:spPr>
          <a:xfrm>
            <a:off x="3464300" y="1464575"/>
            <a:ext cx="2215500" cy="22155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1"/>
          <p:cNvSpPr txBox="1">
            <a:spLocks noGrp="1"/>
          </p:cNvSpPr>
          <p:nvPr>
            <p:ph type="title"/>
          </p:nvPr>
        </p:nvSpPr>
        <p:spPr>
          <a:xfrm>
            <a:off x="3566522" y="1727900"/>
            <a:ext cx="2028900" cy="171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sz="1800" dirty="0"/>
              <a:t>Definir los requerimientos</a:t>
            </a:r>
            <a:endParaRPr sz="1800" dirty="0"/>
          </a:p>
        </p:txBody>
      </p:sp>
      <p:pic>
        <p:nvPicPr>
          <p:cNvPr id="2695" name="Google Shape;2695;p61"/>
          <p:cNvPicPr preferRelativeResize="0"/>
          <p:nvPr/>
        </p:nvPicPr>
        <p:blipFill>
          <a:blip r:embed="rId3">
            <a:alphaModFix amt="52000"/>
          </a:blip>
          <a:stretch>
            <a:fillRect/>
          </a:stretch>
        </p:blipFill>
        <p:spPr>
          <a:xfrm rot="-531199" flipH="1">
            <a:off x="621266" y="460731"/>
            <a:ext cx="2169373" cy="590936"/>
          </a:xfrm>
          <a:prstGeom prst="rect">
            <a:avLst/>
          </a:prstGeom>
          <a:noFill/>
          <a:ln>
            <a:noFill/>
          </a:ln>
        </p:spPr>
      </p:pic>
      <p:pic>
        <p:nvPicPr>
          <p:cNvPr id="2696" name="Google Shape;2696;p61"/>
          <p:cNvPicPr preferRelativeResize="0"/>
          <p:nvPr/>
        </p:nvPicPr>
        <p:blipFill>
          <a:blip r:embed="rId4">
            <a:alphaModFix amt="52000"/>
          </a:blip>
          <a:stretch>
            <a:fillRect/>
          </a:stretch>
        </p:blipFill>
        <p:spPr>
          <a:xfrm rot="-317847" flipH="1">
            <a:off x="548459" y="3114738"/>
            <a:ext cx="2314987" cy="630599"/>
          </a:xfrm>
          <a:prstGeom prst="rect">
            <a:avLst/>
          </a:prstGeom>
          <a:noFill/>
          <a:ln>
            <a:noFill/>
          </a:ln>
        </p:spPr>
      </p:pic>
      <p:pic>
        <p:nvPicPr>
          <p:cNvPr id="2697" name="Google Shape;2697;p61"/>
          <p:cNvPicPr preferRelativeResize="0"/>
          <p:nvPr/>
        </p:nvPicPr>
        <p:blipFill>
          <a:blip r:embed="rId5">
            <a:alphaModFix amt="52000"/>
          </a:blip>
          <a:stretch>
            <a:fillRect/>
          </a:stretch>
        </p:blipFill>
        <p:spPr>
          <a:xfrm rot="-567114" flipH="1">
            <a:off x="6250946" y="3137988"/>
            <a:ext cx="2404594" cy="655018"/>
          </a:xfrm>
          <a:prstGeom prst="rect">
            <a:avLst/>
          </a:prstGeom>
          <a:noFill/>
          <a:ln>
            <a:noFill/>
          </a:ln>
        </p:spPr>
      </p:pic>
      <p:pic>
        <p:nvPicPr>
          <p:cNvPr id="2698" name="Google Shape;2698;p61"/>
          <p:cNvPicPr preferRelativeResize="0"/>
          <p:nvPr/>
        </p:nvPicPr>
        <p:blipFill>
          <a:blip r:embed="rId4">
            <a:alphaModFix amt="52000"/>
          </a:blip>
          <a:stretch>
            <a:fillRect/>
          </a:stretch>
        </p:blipFill>
        <p:spPr>
          <a:xfrm rot="-317847" flipH="1">
            <a:off x="6295750" y="445224"/>
            <a:ext cx="2314987" cy="630599"/>
          </a:xfrm>
          <a:prstGeom prst="rect">
            <a:avLst/>
          </a:prstGeom>
          <a:noFill/>
          <a:ln>
            <a:noFill/>
          </a:ln>
        </p:spPr>
      </p:pic>
      <p:sp>
        <p:nvSpPr>
          <p:cNvPr id="2699" name="Google Shape;2699;p61"/>
          <p:cNvSpPr txBox="1">
            <a:spLocks noGrp="1"/>
          </p:cNvSpPr>
          <p:nvPr>
            <p:ph type="title" idx="4294967295"/>
          </p:nvPr>
        </p:nvSpPr>
        <p:spPr>
          <a:xfrm>
            <a:off x="722679" y="447327"/>
            <a:ext cx="2642100" cy="6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PA" sz="1600" dirty="0"/>
              <a:t>Datos educativos</a:t>
            </a:r>
            <a:endParaRPr sz="1600" dirty="0"/>
          </a:p>
        </p:txBody>
      </p:sp>
      <p:sp>
        <p:nvSpPr>
          <p:cNvPr id="2700" name="Google Shape;2700;p61"/>
          <p:cNvSpPr txBox="1">
            <a:spLocks noGrp="1"/>
          </p:cNvSpPr>
          <p:nvPr>
            <p:ph type="subTitle" idx="4294967295"/>
          </p:nvPr>
        </p:nvSpPr>
        <p:spPr>
          <a:xfrm>
            <a:off x="234501" y="969823"/>
            <a:ext cx="2870085" cy="1041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100" dirty="0"/>
              <a:t>Se desea almacenar los datos del estudiante en su etapa como estudiante de secundaria para saber o que el proceso de asesoramiento se realice con éxito</a:t>
            </a:r>
            <a:endParaRPr sz="1100" dirty="0"/>
          </a:p>
        </p:txBody>
      </p:sp>
      <p:sp>
        <p:nvSpPr>
          <p:cNvPr id="2701" name="Google Shape;2701;p61"/>
          <p:cNvSpPr txBox="1">
            <a:spLocks noGrp="1"/>
          </p:cNvSpPr>
          <p:nvPr>
            <p:ph type="title" idx="4294967295"/>
          </p:nvPr>
        </p:nvSpPr>
        <p:spPr>
          <a:xfrm>
            <a:off x="6566836" y="465844"/>
            <a:ext cx="1772814" cy="62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sz="1600" dirty="0"/>
              <a:t>Información del asesor</a:t>
            </a:r>
            <a:endParaRPr sz="1600" dirty="0"/>
          </a:p>
        </p:txBody>
      </p:sp>
      <p:sp>
        <p:nvSpPr>
          <p:cNvPr id="2702" name="Google Shape;2702;p61"/>
          <p:cNvSpPr txBox="1">
            <a:spLocks noGrp="1"/>
          </p:cNvSpPr>
          <p:nvPr>
            <p:ph type="subTitle" idx="4294967295"/>
          </p:nvPr>
        </p:nvSpPr>
        <p:spPr>
          <a:xfrm>
            <a:off x="6200397" y="865748"/>
            <a:ext cx="2870084" cy="1041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100" dirty="0"/>
              <a:t>Poder guardar la información de los asesores que harán el trabajo con diferentes estudiantes</a:t>
            </a:r>
            <a:endParaRPr sz="1100" dirty="0"/>
          </a:p>
        </p:txBody>
      </p:sp>
      <p:sp>
        <p:nvSpPr>
          <p:cNvPr id="2703" name="Google Shape;2703;p61"/>
          <p:cNvSpPr txBox="1">
            <a:spLocks noGrp="1"/>
          </p:cNvSpPr>
          <p:nvPr>
            <p:ph type="title" idx="4294967295"/>
          </p:nvPr>
        </p:nvSpPr>
        <p:spPr>
          <a:xfrm>
            <a:off x="6213485" y="3150197"/>
            <a:ext cx="26421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sz="1600" dirty="0"/>
              <a:t>Resultados del asesoramiento</a:t>
            </a:r>
            <a:endParaRPr sz="1600" dirty="0"/>
          </a:p>
        </p:txBody>
      </p:sp>
      <p:sp>
        <p:nvSpPr>
          <p:cNvPr id="2704" name="Google Shape;2704;p61"/>
          <p:cNvSpPr txBox="1">
            <a:spLocks noGrp="1"/>
          </p:cNvSpPr>
          <p:nvPr>
            <p:ph type="subTitle" idx="4294967295"/>
          </p:nvPr>
        </p:nvSpPr>
        <p:spPr>
          <a:xfrm>
            <a:off x="5531928" y="3850858"/>
            <a:ext cx="3538553" cy="1045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050" dirty="0"/>
              <a:t>Los resultados de asesoramiento es parte importante para la realización de la práctica de asesoramiento, ya después del proceso, los resultados de los asesoramientos se deberán almacenar para cada estudiante al final como los siguientes puntos y algunos más.</a:t>
            </a:r>
            <a:endParaRPr sz="1050" dirty="0"/>
          </a:p>
        </p:txBody>
      </p:sp>
      <p:sp>
        <p:nvSpPr>
          <p:cNvPr id="2705" name="Google Shape;2705;p61"/>
          <p:cNvSpPr txBox="1">
            <a:spLocks noGrp="1"/>
          </p:cNvSpPr>
          <p:nvPr>
            <p:ph type="title" idx="4294967295"/>
          </p:nvPr>
        </p:nvSpPr>
        <p:spPr>
          <a:xfrm>
            <a:off x="384902" y="3150197"/>
            <a:ext cx="2642100" cy="6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sz="1600" dirty="0"/>
              <a:t>Información sobre carreras</a:t>
            </a:r>
            <a:endParaRPr sz="1600" dirty="0"/>
          </a:p>
        </p:txBody>
      </p:sp>
      <p:sp>
        <p:nvSpPr>
          <p:cNvPr id="2706" name="Google Shape;2706;p61"/>
          <p:cNvSpPr txBox="1">
            <a:spLocks noGrp="1"/>
          </p:cNvSpPr>
          <p:nvPr>
            <p:ph type="subTitle" idx="4294967295"/>
          </p:nvPr>
        </p:nvSpPr>
        <p:spPr>
          <a:xfrm>
            <a:off x="607033" y="3648422"/>
            <a:ext cx="2336400" cy="10458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050" dirty="0"/>
              <a:t>La información de las carreras es importante para la para el asesoramiento de los estudiantes hacia su futuro.</a:t>
            </a:r>
            <a:endParaRPr sz="1050" dirty="0"/>
          </a:p>
        </p:txBody>
      </p:sp>
      <p:sp>
        <p:nvSpPr>
          <p:cNvPr id="2707" name="Google Shape;2707;p61"/>
          <p:cNvSpPr/>
          <p:nvPr/>
        </p:nvSpPr>
        <p:spPr>
          <a:xfrm>
            <a:off x="3070119" y="1347925"/>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sp>
        <p:nvSpPr>
          <p:cNvPr id="2708" name="Google Shape;2708;p61"/>
          <p:cNvSpPr/>
          <p:nvPr/>
        </p:nvSpPr>
        <p:spPr>
          <a:xfrm flipH="1">
            <a:off x="5382844" y="1347913"/>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sp>
        <p:nvSpPr>
          <p:cNvPr id="2709" name="Google Shape;2709;p61"/>
          <p:cNvSpPr/>
          <p:nvPr/>
        </p:nvSpPr>
        <p:spPr>
          <a:xfrm rot="10800000">
            <a:off x="5382844" y="3338638"/>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sp>
        <p:nvSpPr>
          <p:cNvPr id="2710" name="Google Shape;2710;p61"/>
          <p:cNvSpPr/>
          <p:nvPr/>
        </p:nvSpPr>
        <p:spPr>
          <a:xfrm rot="10800000" flipH="1">
            <a:off x="3070119" y="3338650"/>
            <a:ext cx="695325" cy="466725"/>
          </a:xfrm>
          <a:custGeom>
            <a:avLst/>
            <a:gdLst/>
            <a:ahLst/>
            <a:cxnLst/>
            <a:rect l="l" t="t" r="r" b="b"/>
            <a:pathLst>
              <a:path w="27813" h="18669" extrusionOk="0">
                <a:moveTo>
                  <a:pt x="0" y="0"/>
                </a:moveTo>
                <a:cubicBezTo>
                  <a:pt x="8933" y="6700"/>
                  <a:pt x="17826" y="13675"/>
                  <a:pt x="27813" y="18669"/>
                </a:cubicBezTo>
              </a:path>
            </a:pathLst>
          </a:custGeom>
          <a:noFill/>
          <a:ln w="28575" cap="flat" cmpd="sng">
            <a:solidFill>
              <a:schemeClr val="dk2"/>
            </a:solidFill>
            <a:prstDash val="solid"/>
            <a:round/>
            <a:headEnd type="none" w="med" len="med"/>
            <a:tailEnd type="none" w="med" len="med"/>
          </a:ln>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11</a:t>
            </a:r>
            <a:endParaRPr dirty="0"/>
          </a:p>
        </p:txBody>
      </p:sp>
      <p:sp>
        <p:nvSpPr>
          <p:cNvPr id="2187" name="Google Shape;2187;p43"/>
          <p:cNvSpPr txBox="1">
            <a:spLocks noGrp="1"/>
          </p:cNvSpPr>
          <p:nvPr>
            <p:ph type="ctrTitle"/>
          </p:nvPr>
        </p:nvSpPr>
        <p:spPr>
          <a:xfrm>
            <a:off x="1334452" y="3073350"/>
            <a:ext cx="6475096" cy="792900"/>
          </a:xfrm>
          <a:prstGeom prst="rect">
            <a:avLst/>
          </a:prstGeom>
        </p:spPr>
        <p:txBody>
          <a:bodyPr spcFirstLastPara="1" wrap="square" lIns="91425" tIns="91425" rIns="91425" bIns="91425" anchor="ctr" anchorCtr="0">
            <a:noAutofit/>
          </a:bodyPr>
          <a:lstStyle/>
          <a:p>
            <a:r>
              <a:rPr lang="es-ES" b="1" dirty="0">
                <a:effectLst/>
                <a:latin typeface="Arial" panose="020B0604020202020204" pitchFamily="34" charset="0"/>
                <a:ea typeface="Calibri" panose="020F0502020204030204" pitchFamily="34" charset="0"/>
                <a:cs typeface="Arial" panose="020B0604020202020204" pitchFamily="34" charset="0"/>
              </a:rPr>
              <a:t>Plan de Trabajo</a:t>
            </a:r>
            <a:br>
              <a:rPr lang="es-ES" b="1" dirty="0">
                <a:effectLst/>
                <a:latin typeface="Arial" panose="020B0604020202020204" pitchFamily="34" charset="0"/>
                <a:ea typeface="Calibri" panose="020F0502020204030204" pitchFamily="34" charset="0"/>
                <a:cs typeface="Arial" panose="020B0604020202020204" pitchFamily="34" charset="0"/>
              </a:rPr>
            </a:br>
            <a:r>
              <a:rPr lang="es-ES" b="1" dirty="0">
                <a:effectLst/>
                <a:latin typeface="Arial" panose="020B0604020202020204" pitchFamily="34" charset="0"/>
                <a:ea typeface="Calibri" panose="020F0502020204030204" pitchFamily="34" charset="0"/>
                <a:cs typeface="Arial" panose="020B0604020202020204" pitchFamily="34" charset="0"/>
              </a:rPr>
              <a:t>(Diagrama de </a:t>
            </a:r>
            <a:r>
              <a:rPr lang="es-ES" b="1" dirty="0" err="1">
                <a:effectLst/>
                <a:latin typeface="Arial" panose="020B0604020202020204" pitchFamily="34" charset="0"/>
                <a:ea typeface="Calibri" panose="020F0502020204030204" pitchFamily="34" charset="0"/>
                <a:cs typeface="Arial" panose="020B0604020202020204" pitchFamily="34" charset="0"/>
              </a:rPr>
              <a:t>Grantt</a:t>
            </a:r>
            <a:r>
              <a:rPr lang="es-ES" b="1" dirty="0">
                <a:latin typeface="Arial" panose="020B0604020202020204" pitchFamily="34" charset="0"/>
                <a:ea typeface="Calibri" panose="020F0502020204030204" pitchFamily="34" charset="0"/>
                <a:cs typeface="Arial" panose="020B0604020202020204" pitchFamily="34" charset="0"/>
              </a:rPr>
              <a:t>)</a:t>
            </a:r>
            <a:endParaRPr lang="es-ES"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162807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B3A614B-6F8F-4CE0-A155-98AD9E22220D}"/>
              </a:ext>
            </a:extLst>
          </p:cNvPr>
          <p:cNvPicPr>
            <a:picLocks noChangeAspect="1"/>
          </p:cNvPicPr>
          <p:nvPr/>
        </p:nvPicPr>
        <p:blipFill rotWithShape="1">
          <a:blip r:embed="rId2"/>
          <a:srcRect l="16421" t="18640" r="14074" b="7140"/>
          <a:stretch/>
        </p:blipFill>
        <p:spPr>
          <a:xfrm>
            <a:off x="508000" y="453442"/>
            <a:ext cx="8342488" cy="4445936"/>
          </a:xfrm>
          <a:prstGeom prst="rect">
            <a:avLst/>
          </a:prstGeom>
        </p:spPr>
      </p:pic>
    </p:spTree>
    <p:extLst>
      <p:ext uri="{BB962C8B-B14F-4D97-AF65-F5344CB8AC3E}">
        <p14:creationId xmlns:p14="http://schemas.microsoft.com/office/powerpoint/2010/main" val="1025949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6C69175-495B-41D7-89EB-F697CF56C5FF}"/>
              </a:ext>
            </a:extLst>
          </p:cNvPr>
          <p:cNvPicPr>
            <a:picLocks noChangeAspect="1"/>
          </p:cNvPicPr>
          <p:nvPr/>
        </p:nvPicPr>
        <p:blipFill rotWithShape="1">
          <a:blip r:embed="rId2"/>
          <a:srcRect l="16420" t="18860" r="14197" b="6920"/>
          <a:stretch/>
        </p:blipFill>
        <p:spPr>
          <a:xfrm>
            <a:off x="781755" y="382246"/>
            <a:ext cx="7580490" cy="4559087"/>
          </a:xfrm>
          <a:prstGeom prst="rect">
            <a:avLst/>
          </a:prstGeom>
        </p:spPr>
      </p:pic>
    </p:spTree>
    <p:extLst>
      <p:ext uri="{BB962C8B-B14F-4D97-AF65-F5344CB8AC3E}">
        <p14:creationId xmlns:p14="http://schemas.microsoft.com/office/powerpoint/2010/main" val="811293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12</a:t>
            </a:r>
            <a:endParaRPr dirty="0"/>
          </a:p>
        </p:txBody>
      </p:sp>
      <p:sp>
        <p:nvSpPr>
          <p:cNvPr id="2187" name="Google Shape;2187;p43"/>
          <p:cNvSpPr txBox="1">
            <a:spLocks noGrp="1"/>
          </p:cNvSpPr>
          <p:nvPr>
            <p:ph type="ctrTitle"/>
          </p:nvPr>
        </p:nvSpPr>
        <p:spPr>
          <a:xfrm>
            <a:off x="1334452" y="3073350"/>
            <a:ext cx="6475096" cy="792900"/>
          </a:xfrm>
          <a:prstGeom prst="rect">
            <a:avLst/>
          </a:prstGeom>
        </p:spPr>
        <p:txBody>
          <a:bodyPr spcFirstLastPara="1" wrap="square" lIns="91425" tIns="91425" rIns="91425" bIns="91425" anchor="ctr" anchorCtr="0">
            <a:noAutofit/>
          </a:bodyPr>
          <a:lstStyle/>
          <a:p>
            <a:r>
              <a:rPr lang="es-ES" b="1" dirty="0">
                <a:latin typeface="Arial" panose="020B0604020202020204" pitchFamily="34" charset="0"/>
                <a:ea typeface="Calibri" panose="020F0502020204030204" pitchFamily="34" charset="0"/>
                <a:cs typeface="Arial" panose="020B0604020202020204" pitchFamily="34" charset="0"/>
              </a:rPr>
              <a:t>Técnicas usadas para encontrar los datos necesarios</a:t>
            </a:r>
            <a:endParaRPr lang="es-ES"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39585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4" name="Google Shape;2684;p60"/>
          <p:cNvSpPr txBox="1">
            <a:spLocks noGrp="1"/>
          </p:cNvSpPr>
          <p:nvPr>
            <p:ph type="ctrTitle"/>
          </p:nvPr>
        </p:nvSpPr>
        <p:spPr>
          <a:xfrm>
            <a:off x="735750" y="46601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000" dirty="0"/>
              <a:t>Técnicas usadas para encontrar los datos necesarios</a:t>
            </a:r>
          </a:p>
        </p:txBody>
      </p:sp>
      <p:pic>
        <p:nvPicPr>
          <p:cNvPr id="10" name="Imagen 9" descr="Interfaz de usuario gráfica, Aplicación&#10;&#10;Descripción generada automáticamente">
            <a:extLst>
              <a:ext uri="{FF2B5EF4-FFF2-40B4-BE49-F238E27FC236}">
                <a16:creationId xmlns:a16="http://schemas.microsoft.com/office/drawing/2014/main" id="{DE1B8959-D7D9-E3E2-6217-A82D7194B0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0133" y="1043815"/>
            <a:ext cx="3143734" cy="37649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13</a:t>
            </a:r>
            <a:endParaRPr dirty="0"/>
          </a:p>
        </p:txBody>
      </p:sp>
      <p:sp>
        <p:nvSpPr>
          <p:cNvPr id="2187" name="Google Shape;2187;p43"/>
          <p:cNvSpPr txBox="1">
            <a:spLocks noGrp="1"/>
          </p:cNvSpPr>
          <p:nvPr>
            <p:ph type="ctrTitle"/>
          </p:nvPr>
        </p:nvSpPr>
        <p:spPr>
          <a:xfrm>
            <a:off x="1334452" y="3253972"/>
            <a:ext cx="6475096" cy="792900"/>
          </a:xfrm>
          <a:prstGeom prst="rect">
            <a:avLst/>
          </a:prstGeom>
        </p:spPr>
        <p:txBody>
          <a:bodyPr spcFirstLastPara="1" wrap="square" lIns="91425" tIns="91425" rIns="91425" bIns="91425" anchor="ctr" anchorCtr="0">
            <a:noAutofit/>
          </a:bodyPr>
          <a:lstStyle/>
          <a:p>
            <a:r>
              <a:rPr lang="es-ES" b="1" dirty="0">
                <a:latin typeface="Arial" panose="020B0604020202020204" pitchFamily="34" charset="0"/>
                <a:ea typeface="Calibri" panose="020F0502020204030204" pitchFamily="34" charset="0"/>
                <a:cs typeface="Arial" panose="020B0604020202020204" pitchFamily="34" charset="0"/>
              </a:rPr>
              <a:t>Determinación de los requerimientos del sistema</a:t>
            </a:r>
            <a:endParaRPr lang="es-ES"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39654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5750"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a:t>Determinación de los requerimientos del sistema</a:t>
            </a:r>
          </a:p>
        </p:txBody>
      </p:sp>
      <p:sp>
        <p:nvSpPr>
          <p:cNvPr id="3489" name="Google Shape;3489;p72"/>
          <p:cNvSpPr txBox="1">
            <a:spLocks noGrp="1"/>
          </p:cNvSpPr>
          <p:nvPr>
            <p:ph type="title"/>
          </p:nvPr>
        </p:nvSpPr>
        <p:spPr>
          <a:xfrm>
            <a:off x="833271" y="1067917"/>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b="1" kern="0" dirty="0">
                <a:effectLst/>
                <a:latin typeface="Arial" panose="020B0604020202020204" pitchFamily="34" charset="0"/>
                <a:ea typeface="Calibri" panose="020F0502020204030204" pitchFamily="34" charset="0"/>
              </a:rPr>
              <a:t>Requisitos del sistema de software</a:t>
            </a:r>
            <a:r>
              <a:rPr lang="es-ES" sz="1400" dirty="0"/>
              <a:t> </a:t>
            </a:r>
            <a:r>
              <a:rPr lang="es-ES" dirty="0"/>
              <a:t>cuales son:</a:t>
            </a:r>
            <a:endParaRPr dirty="0"/>
          </a:p>
        </p:txBody>
      </p:sp>
      <p:sp>
        <p:nvSpPr>
          <p:cNvPr id="3490" name="Google Shape;3490;p72"/>
          <p:cNvSpPr txBox="1">
            <a:spLocks noGrp="1"/>
          </p:cNvSpPr>
          <p:nvPr>
            <p:ph type="subTitle" idx="1"/>
          </p:nvPr>
        </p:nvSpPr>
        <p:spPr>
          <a:xfrm>
            <a:off x="4085173" y="1579925"/>
            <a:ext cx="475402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Servidor Local: </a:t>
            </a:r>
            <a:r>
              <a:rPr lang="es-ES" dirty="0">
                <a:highlight>
                  <a:srgbClr val="FFFFFF"/>
                </a:highlight>
                <a:uFill>
                  <a:noFill/>
                </a:uFill>
              </a:rPr>
              <a:t>El servidor será de manera local sin haberla subido a un hosting o </a:t>
            </a:r>
            <a:r>
              <a:rPr lang="es-ES" dirty="0" err="1">
                <a:highlight>
                  <a:srgbClr val="FFFFFF"/>
                </a:highlight>
                <a:uFill>
                  <a:noFill/>
                </a:uFill>
              </a:rPr>
              <a:t>an</a:t>
            </a:r>
            <a:r>
              <a:rPr lang="es-ES" dirty="0">
                <a:highlight>
                  <a:srgbClr val="FFFFFF"/>
                </a:highlight>
                <a:uFill>
                  <a:noFill/>
                </a:uFill>
              </a:rPr>
              <a:t> un dominio de manera que no se podrán visualizar de manera online.</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4085173" y="2838783"/>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Lenguaje de programación: </a:t>
            </a:r>
            <a:r>
              <a:rPr lang="es-ES" dirty="0">
                <a:highlight>
                  <a:srgbClr val="FFFFFF"/>
                </a:highlight>
                <a:uFill>
                  <a:noFill/>
                </a:uFill>
              </a:rPr>
              <a:t>El lenguaje utilizado para la realización de la interfaz de usuario fue PHP que es el lenguaje principal para desarrollar la lógica del lado del servidor, SQL es el otro lenguaje de programación empleado para la realización de la base de datos.</a:t>
            </a:r>
            <a:endParaRPr lang="es-ES" sz="1400" dirty="0"/>
          </a:p>
        </p:txBody>
      </p:sp>
      <p:pic>
        <p:nvPicPr>
          <p:cNvPr id="5122" name="Picture 2" descr="8 Técnicas de análisis de requerimientos de software - La Oficina de  Proyectos de Informática">
            <a:extLst>
              <a:ext uri="{FF2B5EF4-FFF2-40B4-BE49-F238E27FC236}">
                <a16:creationId xmlns:a16="http://schemas.microsoft.com/office/drawing/2014/main" id="{79DA733F-6BEA-4383-5B40-66D61FE3F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416" y="1697017"/>
            <a:ext cx="2871612" cy="287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697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5750"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sz="2400" dirty="0"/>
              <a:t>Determinación de los requerimientos del sistema</a:t>
            </a:r>
          </a:p>
        </p:txBody>
      </p:sp>
      <p:sp>
        <p:nvSpPr>
          <p:cNvPr id="3489" name="Google Shape;3489;p72"/>
          <p:cNvSpPr txBox="1">
            <a:spLocks noGrp="1"/>
          </p:cNvSpPr>
          <p:nvPr>
            <p:ph type="title"/>
          </p:nvPr>
        </p:nvSpPr>
        <p:spPr>
          <a:xfrm>
            <a:off x="833271" y="1067917"/>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b="1" kern="0" dirty="0">
                <a:effectLst/>
                <a:latin typeface="Arial" panose="020B0604020202020204" pitchFamily="34" charset="0"/>
                <a:ea typeface="Calibri" panose="020F0502020204030204" pitchFamily="34" charset="0"/>
              </a:rPr>
              <a:t>Requisitos del sistema de software</a:t>
            </a:r>
            <a:r>
              <a:rPr lang="es-ES" sz="1400" dirty="0"/>
              <a:t> </a:t>
            </a:r>
            <a:r>
              <a:rPr lang="es-ES" dirty="0"/>
              <a:t>cuales son:</a:t>
            </a:r>
            <a:endParaRPr dirty="0"/>
          </a:p>
        </p:txBody>
      </p:sp>
      <p:sp>
        <p:nvSpPr>
          <p:cNvPr id="3490" name="Google Shape;3490;p72"/>
          <p:cNvSpPr txBox="1">
            <a:spLocks noGrp="1"/>
          </p:cNvSpPr>
          <p:nvPr>
            <p:ph type="subTitle" idx="1"/>
          </p:nvPr>
        </p:nvSpPr>
        <p:spPr>
          <a:xfrm>
            <a:off x="4085173" y="1579925"/>
            <a:ext cx="475402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Framework de desarrollo web: </a:t>
            </a:r>
            <a:r>
              <a:rPr lang="es-ES" dirty="0">
                <a:highlight>
                  <a:srgbClr val="FFFFFF"/>
                </a:highlight>
                <a:uFill>
                  <a:noFill/>
                </a:uFill>
              </a:rPr>
              <a:t>Puede usar un marco PHP como Laravel, </a:t>
            </a:r>
            <a:r>
              <a:rPr lang="es-ES" dirty="0" err="1">
                <a:highlight>
                  <a:srgbClr val="FFFFFF"/>
                </a:highlight>
                <a:uFill>
                  <a:noFill/>
                </a:uFill>
              </a:rPr>
              <a:t>Symfony</a:t>
            </a:r>
            <a:r>
              <a:rPr lang="es-ES" dirty="0">
                <a:highlight>
                  <a:srgbClr val="FFFFFF"/>
                </a:highlight>
                <a:uFill>
                  <a:noFill/>
                </a:uFill>
              </a:rPr>
              <a:t> o </a:t>
            </a:r>
            <a:r>
              <a:rPr lang="es-ES" dirty="0" err="1">
                <a:highlight>
                  <a:srgbClr val="FFFFFF"/>
                </a:highlight>
                <a:uFill>
                  <a:noFill/>
                </a:uFill>
              </a:rPr>
              <a:t>CodeIgniter</a:t>
            </a:r>
            <a:r>
              <a:rPr lang="es-ES" dirty="0">
                <a:highlight>
                  <a:srgbClr val="FFFFFF"/>
                </a:highlight>
                <a:uFill>
                  <a:noFill/>
                </a:uFill>
              </a:rPr>
              <a:t> para acelerar el desarrollo y aprovechar funciones adicionales.</a:t>
            </a:r>
            <a:endParaRPr lang="es-ES"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4085173" y="2838783"/>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Gestor de base de datos: </a:t>
            </a:r>
            <a:r>
              <a:rPr lang="es-ES" dirty="0">
                <a:highlight>
                  <a:srgbClr val="FFFFFF"/>
                </a:highlight>
                <a:uFill>
                  <a:noFill/>
                </a:uFill>
              </a:rPr>
              <a:t>La base de datos que utilizara para el almacenamiento de los datos de la empresa seria Microsoft SQL Server por defecto.</a:t>
            </a:r>
            <a:endParaRPr lang="es-ES" sz="1400" dirty="0"/>
          </a:p>
        </p:txBody>
      </p:sp>
      <p:pic>
        <p:nvPicPr>
          <p:cNvPr id="7170" name="Picture 2" descr="7 Técnicas de levantamiento de requerimientos software - La Oficina de  Proyectos de Informática">
            <a:extLst>
              <a:ext uri="{FF2B5EF4-FFF2-40B4-BE49-F238E27FC236}">
                <a16:creationId xmlns:a16="http://schemas.microsoft.com/office/drawing/2014/main" id="{DDC75BF7-48E5-F1EC-D817-673571BBC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258" y="1697017"/>
            <a:ext cx="2925929" cy="2925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9734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Organigrama general de la empresa</a:t>
            </a:r>
            <a:endParaRPr dirty="0"/>
          </a:p>
        </p:txBody>
      </p:sp>
      <p:sp>
        <p:nvSpPr>
          <p:cNvPr id="3489" name="Google Shape;3489;p72"/>
          <p:cNvSpPr txBox="1">
            <a:spLocks noGrp="1"/>
          </p:cNvSpPr>
          <p:nvPr>
            <p:ph type="title"/>
          </p:nvPr>
        </p:nvSpPr>
        <p:spPr>
          <a:xfrm>
            <a:off x="734854" y="810834"/>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b="1" kern="0" dirty="0">
                <a:effectLst/>
                <a:latin typeface="Arial" panose="020B0604020202020204" pitchFamily="34" charset="0"/>
                <a:ea typeface="Calibri" panose="020F0502020204030204" pitchFamily="34" charset="0"/>
              </a:rPr>
              <a:t>Requisitos del sistema de software</a:t>
            </a:r>
            <a:r>
              <a:rPr lang="es-ES" sz="1400" dirty="0"/>
              <a:t> </a:t>
            </a:r>
            <a:r>
              <a:rPr lang="es-ES" dirty="0"/>
              <a:t>cuales son:</a:t>
            </a:r>
          </a:p>
        </p:txBody>
      </p:sp>
      <p:sp>
        <p:nvSpPr>
          <p:cNvPr id="3490" name="Google Shape;3490;p72"/>
          <p:cNvSpPr txBox="1">
            <a:spLocks noGrp="1"/>
          </p:cNvSpPr>
          <p:nvPr>
            <p:ph type="subTitle" idx="1"/>
          </p:nvPr>
        </p:nvSpPr>
        <p:spPr>
          <a:xfrm>
            <a:off x="3725333" y="1125055"/>
            <a:ext cx="5198927"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Acceso a la base de datos: </a:t>
            </a:r>
            <a:r>
              <a:rPr lang="es-ES" dirty="0">
                <a:highlight>
                  <a:srgbClr val="FFFFFF"/>
                </a:highlight>
                <a:uFill>
                  <a:noFill/>
                </a:uFill>
              </a:rPr>
              <a:t>Se utilizo la biblioteca o extensión de PHP, como PDO o el controlador SQLSRV, para comunicarse con la base de datos y ejecutar consultas.</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3589867" y="2383913"/>
            <a:ext cx="5334393"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Seguridad: </a:t>
            </a:r>
            <a:r>
              <a:rPr lang="es-ES" dirty="0">
                <a:highlight>
                  <a:srgbClr val="FFFFFF"/>
                </a:highlight>
                <a:uFill>
                  <a:noFill/>
                </a:uFill>
              </a:rPr>
              <a:t>Implementa medidas de seguridad para proteger la base de datos y la aplicación web, como validación de datos, prevención de inyección SQL y autenticación de usuarios.</a:t>
            </a:r>
            <a:endParaRPr lang="es-ES" sz="1400" dirty="0"/>
          </a:p>
        </p:txBody>
      </p:sp>
      <p:sp>
        <p:nvSpPr>
          <p:cNvPr id="3" name="Google Shape;3490;p72">
            <a:extLst>
              <a:ext uri="{FF2B5EF4-FFF2-40B4-BE49-F238E27FC236}">
                <a16:creationId xmlns:a16="http://schemas.microsoft.com/office/drawing/2014/main" id="{6BB0E2C0-B868-DED1-FB9E-CA0D5EFEE273}"/>
              </a:ext>
            </a:extLst>
          </p:cNvPr>
          <p:cNvSpPr txBox="1">
            <a:spLocks/>
          </p:cNvSpPr>
          <p:nvPr/>
        </p:nvSpPr>
        <p:spPr>
          <a:xfrm>
            <a:off x="3589867" y="3553767"/>
            <a:ext cx="5334393"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Software Adicionales: </a:t>
            </a:r>
            <a:r>
              <a:rPr lang="es-ES" dirty="0">
                <a:highlight>
                  <a:srgbClr val="FFFFFF"/>
                </a:highlight>
                <a:uFill>
                  <a:noFill/>
                </a:uFill>
              </a:rPr>
              <a:t>Otro de los softwares utilizados y que se requieren son los programas de Excel para la realización de diseño de las tablas y de la normalización, el programa DIA para la realización del diagrama Entidad- Relación.</a:t>
            </a:r>
            <a:endParaRPr lang="es-ES" sz="1400" dirty="0"/>
          </a:p>
        </p:txBody>
      </p:sp>
      <p:pic>
        <p:nvPicPr>
          <p:cNvPr id="8194" name="Picture 2" descr="Curso Online de Ingeniería de requisitos: Software orientado al negocio -  La Oficina de Proyectos de Informática">
            <a:extLst>
              <a:ext uri="{FF2B5EF4-FFF2-40B4-BE49-F238E27FC236}">
                <a16:creationId xmlns:a16="http://schemas.microsoft.com/office/drawing/2014/main" id="{B44FB163-DFBC-75A3-EDE5-B7EAD789D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51" y="1917205"/>
            <a:ext cx="3223382" cy="2343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947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340618" y="1840599"/>
            <a:ext cx="4333147" cy="2506133"/>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200" dirty="0">
                <a:latin typeface="Open Sans" panose="020B0606030504020204" pitchFamily="34" charset="0"/>
                <a:ea typeface="Open Sans" panose="020B0606030504020204" pitchFamily="34" charset="0"/>
                <a:cs typeface="Open Sans" panose="020B0606030504020204" pitchFamily="34" charset="0"/>
              </a:rPr>
              <a:t>Con un equipo activo de 16 empleados, nuestra empresa ha consolidado más de un año de operación exitosa. Nos enorgullece operar en la pintoresca ubicación de Costa Verde, donde aprovechamos la inspiración de nuestro entorno para impulsar la innovación y la calidad en todo lo que hacemos. Fomentamos un entorno colaborativo que promueve el crecimiento profesional y la creatividad. </a:t>
            </a:r>
          </a:p>
          <a:p>
            <a:pPr marL="0" lvl="0" indent="0" algn="just" rtl="0">
              <a:spcBef>
                <a:spcPts val="0"/>
              </a:spcBef>
              <a:spcAft>
                <a:spcPts val="0"/>
              </a:spcAft>
              <a:buNone/>
            </a:pPr>
            <a:endParaRPr lang="es-ES" sz="1200" dirty="0">
              <a:latin typeface="Open Sans" panose="020B0606030504020204" pitchFamily="34" charset="0"/>
              <a:ea typeface="Open Sans" panose="020B0606030504020204" pitchFamily="34" charset="0"/>
              <a:cs typeface="Open Sans" panose="020B0606030504020204" pitchFamily="34" charset="0"/>
            </a:endParaRPr>
          </a:p>
          <a:p>
            <a:pPr marL="0" lvl="0" indent="0" algn="just" rtl="0">
              <a:spcBef>
                <a:spcPts val="0"/>
              </a:spcBef>
              <a:spcAft>
                <a:spcPts val="0"/>
              </a:spcAft>
              <a:buNone/>
            </a:pPr>
            <a:r>
              <a:rPr lang="es-ES" sz="1200" dirty="0">
                <a:latin typeface="Open Sans" panose="020B0606030504020204" pitchFamily="34" charset="0"/>
                <a:ea typeface="Open Sans" panose="020B0606030504020204" pitchFamily="34" charset="0"/>
                <a:cs typeface="Open Sans" panose="020B0606030504020204" pitchFamily="34" charset="0"/>
              </a:rPr>
              <a:t>Apreciamos la dedicación de nuestro talentoso personal, fundamental para el continuo éxito de nuestra empresa. Estamos emocionados por el futuro y continuaremos trabajando juntos para alcanzar nuevas metas en este vibrante escenario empresarial.</a:t>
            </a:r>
          </a:p>
          <a:p>
            <a:pPr marL="0" lvl="0" indent="0" algn="just" rtl="0">
              <a:spcBef>
                <a:spcPts val="0"/>
              </a:spcBef>
              <a:spcAft>
                <a:spcPts val="0"/>
              </a:spcAft>
              <a:buNone/>
            </a:pPr>
            <a:endParaRPr lang="es-ES" sz="1200" dirty="0">
              <a:latin typeface="Open Sans" panose="020B0606030504020204" pitchFamily="34" charset="0"/>
              <a:ea typeface="Open Sans" panose="020B0606030504020204" pitchFamily="34" charset="0"/>
              <a:cs typeface="Open Sans" panose="020B0606030504020204" pitchFamily="34" charset="0"/>
            </a:endParaRPr>
          </a:p>
          <a:p>
            <a:pPr marL="0" lvl="0" indent="0" algn="just" rtl="0">
              <a:spcBef>
                <a:spcPts val="0"/>
              </a:spcBef>
              <a:spcAft>
                <a:spcPts val="0"/>
              </a:spcAft>
              <a:buNone/>
            </a:pPr>
            <a:endParaRPr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2173" name="Google Shape;2173;p41"/>
          <p:cNvSpPr txBox="1">
            <a:spLocks noGrp="1"/>
          </p:cNvSpPr>
          <p:nvPr>
            <p:ph type="ctrTitle"/>
          </p:nvPr>
        </p:nvSpPr>
        <p:spPr>
          <a:xfrm>
            <a:off x="1942287" y="745683"/>
            <a:ext cx="5249333" cy="57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Reseña de la empresa </a:t>
            </a:r>
          </a:p>
        </p:txBody>
      </p:sp>
      <p:pic>
        <p:nvPicPr>
          <p:cNvPr id="1026" name="Picture 2">
            <a:extLst>
              <a:ext uri="{FF2B5EF4-FFF2-40B4-BE49-F238E27FC236}">
                <a16:creationId xmlns:a16="http://schemas.microsoft.com/office/drawing/2014/main" id="{5DC40F8D-40BE-9154-3987-B60FA7AE0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0695" y="1180855"/>
            <a:ext cx="5410520" cy="3825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104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Organigrama general de la empresa</a:t>
            </a:r>
            <a:endParaRPr dirty="0"/>
          </a:p>
        </p:txBody>
      </p:sp>
      <p:sp>
        <p:nvSpPr>
          <p:cNvPr id="3489" name="Google Shape;3489;p72"/>
          <p:cNvSpPr txBox="1">
            <a:spLocks noGrp="1"/>
          </p:cNvSpPr>
          <p:nvPr>
            <p:ph type="title"/>
          </p:nvPr>
        </p:nvSpPr>
        <p:spPr>
          <a:xfrm>
            <a:off x="528649" y="897618"/>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b="1" kern="0" dirty="0">
                <a:effectLst/>
                <a:latin typeface="Arial" panose="020B0604020202020204" pitchFamily="34" charset="0"/>
                <a:ea typeface="Calibri" panose="020F0502020204030204" pitchFamily="34" charset="0"/>
              </a:rPr>
              <a:t>Requisitos del sistema de hardware</a:t>
            </a:r>
            <a:r>
              <a:rPr lang="es-ES" sz="1400" dirty="0"/>
              <a:t> </a:t>
            </a:r>
            <a:r>
              <a:rPr lang="es-ES" dirty="0"/>
              <a:t>cuales son:</a:t>
            </a:r>
          </a:p>
        </p:txBody>
      </p:sp>
      <p:sp>
        <p:nvSpPr>
          <p:cNvPr id="3490" name="Google Shape;3490;p72"/>
          <p:cNvSpPr txBox="1">
            <a:spLocks noGrp="1"/>
          </p:cNvSpPr>
          <p:nvPr>
            <p:ph type="subTitle" idx="1"/>
          </p:nvPr>
        </p:nvSpPr>
        <p:spPr>
          <a:xfrm>
            <a:off x="327379" y="1335980"/>
            <a:ext cx="460586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Servidor: </a:t>
            </a:r>
            <a:r>
              <a:rPr lang="es-ES" dirty="0">
                <a:highlight>
                  <a:srgbClr val="FFFFFF"/>
                </a:highlight>
                <a:uFill>
                  <a:noFill/>
                </a:uFill>
              </a:rPr>
              <a:t>En este caso donde se almacenará el servidor, seria en el disco local de la maquina encargada de la interfaz gráfica y de la base de datos.</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259644" y="2380405"/>
            <a:ext cx="4752623"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Procesamiento: </a:t>
            </a:r>
            <a:r>
              <a:rPr lang="es-ES" dirty="0">
                <a:highlight>
                  <a:srgbClr val="FFFFFF"/>
                </a:highlight>
                <a:uFill>
                  <a:noFill/>
                </a:uFill>
              </a:rPr>
              <a:t>Asegúrate de la maquina encargada tenga los componentes adecuados para que la base de datos se pueda almacenar sin que falte la rapidez en el proceso; el procesador es Intel Core I7 10TH..</a:t>
            </a:r>
            <a:endParaRPr lang="es-ES" sz="1400" dirty="0"/>
          </a:p>
        </p:txBody>
      </p:sp>
      <p:sp>
        <p:nvSpPr>
          <p:cNvPr id="3" name="Google Shape;3490;p72">
            <a:extLst>
              <a:ext uri="{FF2B5EF4-FFF2-40B4-BE49-F238E27FC236}">
                <a16:creationId xmlns:a16="http://schemas.microsoft.com/office/drawing/2014/main" id="{6BB0E2C0-B868-DED1-FB9E-CA0D5EFEE273}"/>
              </a:ext>
            </a:extLst>
          </p:cNvPr>
          <p:cNvSpPr txBox="1">
            <a:spLocks/>
          </p:cNvSpPr>
          <p:nvPr/>
        </p:nvSpPr>
        <p:spPr>
          <a:xfrm>
            <a:off x="259644" y="3639263"/>
            <a:ext cx="4854223"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Memoria RAM: </a:t>
            </a:r>
            <a:r>
              <a:rPr lang="es-ES" dirty="0">
                <a:highlight>
                  <a:srgbClr val="FFFFFF"/>
                </a:highlight>
                <a:uFill>
                  <a:noFill/>
                </a:uFill>
              </a:rPr>
              <a:t>La memoria RAM se utilizaría como de16 GB, 32 GB o incluso más dependiendo del crecimiento de la empresa y de las demandas de la concurrencia de información.</a:t>
            </a:r>
            <a:endParaRPr lang="es-ES" sz="1400" dirty="0"/>
          </a:p>
        </p:txBody>
      </p:sp>
      <p:pic>
        <p:nvPicPr>
          <p:cNvPr id="9218" name="Picture 2" descr="Requisitos del sistema y del hardware | Dlubal Software">
            <a:extLst>
              <a:ext uri="{FF2B5EF4-FFF2-40B4-BE49-F238E27FC236}">
                <a16:creationId xmlns:a16="http://schemas.microsoft.com/office/drawing/2014/main" id="{A93E4283-05E3-CFB4-9B32-9B162367E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537" y="1526718"/>
            <a:ext cx="3553178" cy="266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607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Organigrama general de la empresa</a:t>
            </a:r>
            <a:endParaRPr dirty="0"/>
          </a:p>
        </p:txBody>
      </p:sp>
      <p:sp>
        <p:nvSpPr>
          <p:cNvPr id="3489" name="Google Shape;3489;p72"/>
          <p:cNvSpPr txBox="1">
            <a:spLocks noGrp="1"/>
          </p:cNvSpPr>
          <p:nvPr>
            <p:ph type="title"/>
          </p:nvPr>
        </p:nvSpPr>
        <p:spPr>
          <a:xfrm>
            <a:off x="528649" y="897618"/>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b="1" kern="0" dirty="0">
                <a:effectLst/>
                <a:latin typeface="Arial" panose="020B0604020202020204" pitchFamily="34" charset="0"/>
                <a:ea typeface="Calibri" panose="020F0502020204030204" pitchFamily="34" charset="0"/>
              </a:rPr>
              <a:t>Requisitos del sistema de hardware</a:t>
            </a:r>
            <a:r>
              <a:rPr lang="es-ES" sz="1400" dirty="0"/>
              <a:t> </a:t>
            </a:r>
            <a:r>
              <a:rPr lang="es-ES" dirty="0"/>
              <a:t>cuales son:</a:t>
            </a:r>
          </a:p>
        </p:txBody>
      </p:sp>
      <p:sp>
        <p:nvSpPr>
          <p:cNvPr id="3490" name="Google Shape;3490;p72"/>
          <p:cNvSpPr txBox="1">
            <a:spLocks noGrp="1"/>
          </p:cNvSpPr>
          <p:nvPr>
            <p:ph type="subTitle" idx="1"/>
          </p:nvPr>
        </p:nvSpPr>
        <p:spPr>
          <a:xfrm>
            <a:off x="474136" y="1508283"/>
            <a:ext cx="460586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Almacenamiento: </a:t>
            </a:r>
            <a:r>
              <a:rPr lang="es-ES" dirty="0">
                <a:highlight>
                  <a:srgbClr val="FFFFFF"/>
                </a:highlight>
                <a:uFill>
                  <a:noFill/>
                </a:uFill>
              </a:rPr>
              <a:t>El espacio para el disco duro (HDD) o Disco de estado Solido serán mayores a 1TB para no tener falta de espacio a la hora de guardar la información de los clientes..</a:t>
            </a:r>
            <a:endParaRPr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327379" y="2820672"/>
            <a:ext cx="4752623"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Ancho de banda: </a:t>
            </a:r>
            <a:r>
              <a:rPr lang="es-ES" dirty="0">
                <a:highlight>
                  <a:srgbClr val="FFFFFF"/>
                </a:highlight>
                <a:uFill>
                  <a:noFill/>
                </a:uFill>
              </a:rPr>
              <a:t>Conexión a Internet de alta velocidad y ancho de banda suficiente para administrar el tráfico esperado y garantizar una experiencia de usuario fluida.</a:t>
            </a:r>
            <a:endParaRPr lang="es-ES" sz="1400" dirty="0"/>
          </a:p>
        </p:txBody>
      </p:sp>
      <p:pic>
        <p:nvPicPr>
          <p:cNvPr id="10244" name="Picture 4" descr="Los requisitos de hardware del sistema operativo">
            <a:extLst>
              <a:ext uri="{FF2B5EF4-FFF2-40B4-BE49-F238E27FC236}">
                <a16:creationId xmlns:a16="http://schemas.microsoft.com/office/drawing/2014/main" id="{1EB18CBB-48F5-F378-4BD5-04B54E62B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499" y="1575427"/>
            <a:ext cx="3174647" cy="238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27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14</a:t>
            </a:r>
            <a:endParaRPr dirty="0"/>
          </a:p>
        </p:txBody>
      </p:sp>
      <p:sp>
        <p:nvSpPr>
          <p:cNvPr id="2187" name="Google Shape;2187;p43"/>
          <p:cNvSpPr txBox="1">
            <a:spLocks noGrp="1"/>
          </p:cNvSpPr>
          <p:nvPr>
            <p:ph type="ctrTitle"/>
          </p:nvPr>
        </p:nvSpPr>
        <p:spPr>
          <a:xfrm>
            <a:off x="1334452" y="3073350"/>
            <a:ext cx="6475096" cy="792900"/>
          </a:xfrm>
          <a:prstGeom prst="rect">
            <a:avLst/>
          </a:prstGeom>
        </p:spPr>
        <p:txBody>
          <a:bodyPr spcFirstLastPara="1" wrap="square" lIns="91425" tIns="91425" rIns="91425" bIns="91425" anchor="ctr" anchorCtr="0">
            <a:noAutofit/>
          </a:bodyPr>
          <a:lstStyle/>
          <a:p>
            <a:r>
              <a:rPr lang="es-ES" b="1" dirty="0">
                <a:latin typeface="Arial" panose="020B0604020202020204" pitchFamily="34" charset="0"/>
                <a:ea typeface="Calibri" panose="020F0502020204030204" pitchFamily="34" charset="0"/>
                <a:cs typeface="Arial" panose="020B0604020202020204" pitchFamily="34" charset="0"/>
              </a:rPr>
              <a:t>Organigrama del área a estudiar </a:t>
            </a:r>
            <a:endParaRPr lang="es-ES" b="1"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55686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5750"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Organigrama del área a estudiar</a:t>
            </a:r>
            <a:endParaRPr dirty="0"/>
          </a:p>
        </p:txBody>
      </p:sp>
      <p:sp>
        <p:nvSpPr>
          <p:cNvPr id="3489" name="Google Shape;3489;p72"/>
          <p:cNvSpPr txBox="1">
            <a:spLocks noGrp="1"/>
          </p:cNvSpPr>
          <p:nvPr>
            <p:ph type="title"/>
          </p:nvPr>
        </p:nvSpPr>
        <p:spPr>
          <a:xfrm>
            <a:off x="1048463" y="950825"/>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Nuestra figura cuenta con una serie de áreas a estudiar las cuales son:</a:t>
            </a:r>
            <a:endParaRPr dirty="0"/>
          </a:p>
        </p:txBody>
      </p:sp>
      <p:sp>
        <p:nvSpPr>
          <p:cNvPr id="3490" name="Google Shape;3490;p72"/>
          <p:cNvSpPr txBox="1">
            <a:spLocks noGrp="1"/>
          </p:cNvSpPr>
          <p:nvPr>
            <p:ph type="subTitle" idx="1"/>
          </p:nvPr>
        </p:nvSpPr>
        <p:spPr>
          <a:xfrm>
            <a:off x="4085173" y="1579925"/>
            <a:ext cx="475402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Director/a del Área de Estudio: </a:t>
            </a:r>
            <a:r>
              <a:rPr lang="es-ES" dirty="0">
                <a:highlight>
                  <a:srgbClr val="FFFFFF"/>
                </a:highlight>
                <a:uFill>
                  <a:noFill/>
                </a:uFill>
              </a:rPr>
              <a:t>Supervisa y coordina el área de estudio dentro de la empresa, además de ser el responsable de garantizar la calidad de los servicios de asesoramiento en el área de estudio.</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4085173" y="2838783"/>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highlight>
                  <a:srgbClr val="FFFFFF"/>
                </a:highlight>
                <a:uFill>
                  <a:noFill/>
                </a:uFill>
              </a:rPr>
              <a:t>Especialista en Carreras de Ciencias: </a:t>
            </a:r>
            <a:r>
              <a:rPr lang="es-ES" dirty="0">
                <a:highlight>
                  <a:srgbClr val="FFFFFF"/>
                </a:highlight>
                <a:uFill>
                  <a:noFill/>
                </a:uFill>
              </a:rPr>
              <a:t>Brinda asesoramiento especializado en carreras relacionadas con ciencias naturales, físicas o biológicas. Proporciona información sobre programas educativos, requisitos académicos y perspectivas laborales en el campo de las ciencias.</a:t>
            </a:r>
            <a:endParaRPr lang="es-ES" sz="1400" dirty="0"/>
          </a:p>
        </p:txBody>
      </p:sp>
      <p:pic>
        <p:nvPicPr>
          <p:cNvPr id="10242" name="Picture 2" descr="Por qué estudiar mercadotecnia? - CUMP">
            <a:extLst>
              <a:ext uri="{FF2B5EF4-FFF2-40B4-BE49-F238E27FC236}">
                <a16:creationId xmlns:a16="http://schemas.microsoft.com/office/drawing/2014/main" id="{2E0E8308-3510-CF4B-B594-3F674B7D0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658" y="1528625"/>
            <a:ext cx="3701515" cy="2961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385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9" name="Google Shape;3489;p72"/>
          <p:cNvSpPr txBox="1">
            <a:spLocks noGrp="1"/>
          </p:cNvSpPr>
          <p:nvPr>
            <p:ph type="title"/>
          </p:nvPr>
        </p:nvSpPr>
        <p:spPr>
          <a:xfrm>
            <a:off x="1048463" y="950825"/>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Nuestra figura cuenta con una serie de áreas a estudiar las cuales son:</a:t>
            </a:r>
            <a:endParaRPr dirty="0"/>
          </a:p>
        </p:txBody>
      </p:sp>
      <p:sp>
        <p:nvSpPr>
          <p:cNvPr id="3490" name="Google Shape;3490;p72"/>
          <p:cNvSpPr txBox="1">
            <a:spLocks noGrp="1"/>
          </p:cNvSpPr>
          <p:nvPr>
            <p:ph type="subTitle" idx="1"/>
          </p:nvPr>
        </p:nvSpPr>
        <p:spPr>
          <a:xfrm>
            <a:off x="347830" y="1592857"/>
            <a:ext cx="4754026" cy="1258858"/>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s-ES" sz="1400" b="1" dirty="0">
                <a:highlight>
                  <a:srgbClr val="FFFFFF"/>
                </a:highlight>
                <a:uFill>
                  <a:noFill/>
                </a:uFill>
              </a:rPr>
              <a:t>Especialista en Carreras de Ingeniería</a:t>
            </a:r>
            <a:r>
              <a:rPr lang="es-ES" dirty="0">
                <a:highlight>
                  <a:srgbClr val="FFFFFF"/>
                </a:highlight>
                <a:uFill>
                  <a:noFill/>
                </a:uFill>
              </a:rPr>
              <a:t>: Ofrece asesoramiento específico sobre carreras de ingeniería, incluyendo disciplinas como civil, mecánica, eléctrica, etc. </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240619" y="2838102"/>
            <a:ext cx="4968448"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b="1" dirty="0">
                <a:highlight>
                  <a:srgbClr val="FFFFFF"/>
                </a:highlight>
                <a:uFill>
                  <a:noFill/>
                </a:uFill>
              </a:rPr>
              <a:t>Especialista en Carreras de Humanidades:  </a:t>
            </a:r>
            <a:r>
              <a:rPr lang="es-ES" dirty="0">
                <a:highlight>
                  <a:srgbClr val="FFFFFF"/>
                </a:highlight>
                <a:uFill>
                  <a:noFill/>
                </a:uFill>
              </a:rPr>
              <a:t>Brinda orientación sobre carreras relacionadas con humanidades, como literatura, historia, filosofía, entre otras. Proporciona información sobre perspectivas profesionales, programas académicos y opciones de especialización en el campo de las humanidades.</a:t>
            </a:r>
            <a:endParaRPr lang="es-ES" dirty="0"/>
          </a:p>
        </p:txBody>
      </p:sp>
      <p:sp>
        <p:nvSpPr>
          <p:cNvPr id="3" name="Google Shape;3488;p72">
            <a:extLst>
              <a:ext uri="{FF2B5EF4-FFF2-40B4-BE49-F238E27FC236}">
                <a16:creationId xmlns:a16="http://schemas.microsoft.com/office/drawing/2014/main" id="{5124261F-9C67-95CF-A033-6452167C1CE8}"/>
              </a:ext>
            </a:extLst>
          </p:cNvPr>
          <p:cNvSpPr txBox="1">
            <a:spLocks/>
          </p:cNvSpPr>
          <p:nvPr/>
        </p:nvSpPr>
        <p:spPr>
          <a:xfrm>
            <a:off x="833545" y="360093"/>
            <a:ext cx="76725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800"/>
              <a:buFont typeface="Overpass Black"/>
              <a:buNone/>
              <a:defRPr sz="30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800"/>
              <a:buFont typeface="Overpass Black"/>
              <a:buNone/>
              <a:defRPr sz="800" b="0" i="0" u="none" strike="noStrike" cap="none">
                <a:solidFill>
                  <a:schemeClr val="dk2"/>
                </a:solidFill>
                <a:latin typeface="Overpass Black"/>
                <a:ea typeface="Overpass Black"/>
                <a:cs typeface="Overpass Black"/>
                <a:sym typeface="Overpass Black"/>
              </a:defRPr>
            </a:lvl9pPr>
          </a:lstStyle>
          <a:p>
            <a:r>
              <a:rPr lang="es-ES" dirty="0"/>
              <a:t>Organigrama del área a estudiar</a:t>
            </a:r>
          </a:p>
        </p:txBody>
      </p:sp>
      <p:pic>
        <p:nvPicPr>
          <p:cNvPr id="11266" name="Picture 2" descr="Funciones de la mercadotecnia - Curso de Administracion de Empresas">
            <a:extLst>
              <a:ext uri="{FF2B5EF4-FFF2-40B4-BE49-F238E27FC236}">
                <a16:creationId xmlns:a16="http://schemas.microsoft.com/office/drawing/2014/main" id="{167DFEF8-25B1-4277-F914-F86BCCADA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2493" y="2066139"/>
            <a:ext cx="2983552" cy="203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637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5750"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S" dirty="0"/>
              <a:t>Organigrama del área a estudiar</a:t>
            </a:r>
            <a:endParaRPr dirty="0"/>
          </a:p>
        </p:txBody>
      </p:sp>
      <p:sp>
        <p:nvSpPr>
          <p:cNvPr id="3489" name="Google Shape;3489;p72"/>
          <p:cNvSpPr txBox="1">
            <a:spLocks noGrp="1"/>
          </p:cNvSpPr>
          <p:nvPr>
            <p:ph type="title"/>
          </p:nvPr>
        </p:nvSpPr>
        <p:spPr>
          <a:xfrm>
            <a:off x="1048463" y="950825"/>
            <a:ext cx="7068247"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ES" dirty="0"/>
              <a:t>Nuestra figura cuenta con una serie de áreas a estudiar las cuales son:</a:t>
            </a:r>
            <a:endParaRPr dirty="0"/>
          </a:p>
        </p:txBody>
      </p:sp>
      <p:sp>
        <p:nvSpPr>
          <p:cNvPr id="3490" name="Google Shape;3490;p72"/>
          <p:cNvSpPr txBox="1">
            <a:spLocks noGrp="1"/>
          </p:cNvSpPr>
          <p:nvPr>
            <p:ph type="subTitle" idx="1"/>
          </p:nvPr>
        </p:nvSpPr>
        <p:spPr>
          <a:xfrm>
            <a:off x="4085173" y="1312892"/>
            <a:ext cx="4754026" cy="1258858"/>
          </a:xfrm>
          <a:prstGeom prst="rect">
            <a:avLst/>
          </a:prstGeom>
        </p:spPr>
        <p:txBody>
          <a:bodyPr spcFirstLastPara="1" wrap="square" lIns="91425" tIns="91425" rIns="91425" bIns="91425" anchor="t" anchorCtr="0">
            <a:noAutofit/>
          </a:bodyPr>
          <a:lstStyle/>
          <a:p>
            <a:pPr marL="412750" indent="-285750" algn="just">
              <a:buSzPts val="1600"/>
            </a:pPr>
            <a:r>
              <a:rPr lang="es-ES" sz="1400" b="1" dirty="0"/>
              <a:t>Equipo de Investigación y Recopilación de Información: </a:t>
            </a:r>
            <a:r>
              <a:rPr lang="es-ES" dirty="0"/>
              <a:t>Se encarga de investigar y recopilar información actualizada sobre carreras y campos de estudio. Proporciona datos relevantes sobre requisitos académicos, perspectivas laborales, salarios y tendencias en el mercado laboral.</a:t>
            </a:r>
            <a:endParaRPr sz="1400" dirty="0"/>
          </a:p>
        </p:txBody>
      </p:sp>
      <p:sp>
        <p:nvSpPr>
          <p:cNvPr id="2" name="Google Shape;3490;p72">
            <a:extLst>
              <a:ext uri="{FF2B5EF4-FFF2-40B4-BE49-F238E27FC236}">
                <a16:creationId xmlns:a16="http://schemas.microsoft.com/office/drawing/2014/main" id="{6ADA852F-FA1F-5340-ED2F-D91968AB33EA}"/>
              </a:ext>
            </a:extLst>
          </p:cNvPr>
          <p:cNvSpPr txBox="1">
            <a:spLocks/>
          </p:cNvSpPr>
          <p:nvPr/>
        </p:nvSpPr>
        <p:spPr>
          <a:xfrm>
            <a:off x="4085173" y="3282279"/>
            <a:ext cx="4754026" cy="12588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50800" lvl="0" indent="-317500" algn="l" rtl="0">
              <a:lnSpc>
                <a:spcPct val="166000"/>
              </a:lnSpc>
              <a:spcBef>
                <a:spcPts val="0"/>
              </a:spcBef>
              <a:spcAft>
                <a:spcPts val="0"/>
              </a:spcAft>
              <a:buClr>
                <a:schemeClr val="lt2"/>
              </a:buClr>
              <a:buSzPts val="1400"/>
              <a:buFont typeface="Open Sans"/>
              <a:buChar char="●"/>
              <a:defRPr sz="1200" b="0" i="0" u="none" strike="noStrike" cap="none">
                <a:solidFill>
                  <a:schemeClr val="dk2"/>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ctr" rtl="0">
              <a:lnSpc>
                <a:spcPct val="100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ctr" rtl="0">
              <a:lnSpc>
                <a:spcPct val="100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indent="-330200" algn="just">
              <a:buSzPts val="1600"/>
            </a:pPr>
            <a:r>
              <a:rPr lang="es-ES" sz="1400" b="1" dirty="0"/>
              <a:t>Personal Administrativo</a:t>
            </a:r>
            <a:r>
              <a:rPr lang="es-ES" sz="1400" dirty="0"/>
              <a:t>: </a:t>
            </a:r>
            <a:r>
              <a:rPr lang="es-ES" dirty="0"/>
              <a:t>Maneja las tareas administrativas y logísticas relacionadas con el área de estudio y además coordina las citas y la programación de los especialistas en áreas de estudio.</a:t>
            </a:r>
            <a:endParaRPr lang="es-ES" sz="1400" dirty="0"/>
          </a:p>
        </p:txBody>
      </p:sp>
      <p:pic>
        <p:nvPicPr>
          <p:cNvPr id="12290" name="Picture 2" descr="7 habilidades que todo “marketero” debe tener si quiere alcanzar el éxito -  mott.pe">
            <a:extLst>
              <a:ext uri="{FF2B5EF4-FFF2-40B4-BE49-F238E27FC236}">
                <a16:creationId xmlns:a16="http://schemas.microsoft.com/office/drawing/2014/main" id="{E84134DE-4C64-A6E6-253E-1597CA6E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42" y="1941992"/>
            <a:ext cx="3419631" cy="1781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536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3653905" y="660376"/>
            <a:ext cx="1755860" cy="668375"/>
          </a:xfrm>
          <a:prstGeom prst="rect">
            <a:avLst/>
          </a:prstGeom>
          <a:noFill/>
          <a:ln>
            <a:noFill/>
          </a:ln>
        </p:spPr>
      </p:pic>
      <p:sp>
        <p:nvSpPr>
          <p:cNvPr id="2194" name="Google Shape;2194;p44"/>
          <p:cNvSpPr txBox="1"/>
          <p:nvPr/>
        </p:nvSpPr>
        <p:spPr>
          <a:xfrm>
            <a:off x="3745636" y="705483"/>
            <a:ext cx="1708572"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dirty="0">
                <a:solidFill>
                  <a:schemeClr val="dk2"/>
                </a:solidFill>
                <a:latin typeface="Open Sans ExtraBold"/>
                <a:ea typeface="Open Sans ExtraBold"/>
                <a:cs typeface="Open Sans ExtraBold"/>
                <a:sym typeface="Open Sans ExtraBold"/>
              </a:rPr>
              <a:t>Director del área de estudio</a:t>
            </a:r>
            <a:endParaRPr lang="en" dirty="0">
              <a:solidFill>
                <a:schemeClr val="dk2"/>
              </a:solidFill>
              <a:latin typeface="Open Sans ExtraBold"/>
              <a:ea typeface="Open Sans ExtraBold"/>
              <a:cs typeface="Open Sans ExtraBold"/>
              <a:sym typeface="Open Sans ExtraBold"/>
            </a:endParaRPr>
          </a:p>
        </p:txBody>
      </p:sp>
      <p:pic>
        <p:nvPicPr>
          <p:cNvPr id="2199" name="Google Shape;2199;p44"/>
          <p:cNvPicPr preferRelativeResize="0"/>
          <p:nvPr/>
        </p:nvPicPr>
        <p:blipFill>
          <a:blip r:embed="rId4">
            <a:alphaModFix amt="68000"/>
          </a:blip>
          <a:stretch>
            <a:fillRect/>
          </a:stretch>
        </p:blipFill>
        <p:spPr>
          <a:xfrm>
            <a:off x="474062" y="1993849"/>
            <a:ext cx="2187151" cy="676365"/>
          </a:xfrm>
          <a:prstGeom prst="rect">
            <a:avLst/>
          </a:prstGeom>
          <a:noFill/>
          <a:ln>
            <a:noFill/>
          </a:ln>
        </p:spPr>
      </p:pic>
      <p:sp>
        <p:nvSpPr>
          <p:cNvPr id="2200" name="Google Shape;2200;p44"/>
          <p:cNvSpPr txBox="1"/>
          <p:nvPr/>
        </p:nvSpPr>
        <p:spPr>
          <a:xfrm>
            <a:off x="595574" y="1924954"/>
            <a:ext cx="1859217" cy="49512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2"/>
                </a:solidFill>
                <a:latin typeface="Open Sans ExtraBold"/>
                <a:ea typeface="Open Sans ExtraBold"/>
                <a:cs typeface="Open Sans ExtraBold"/>
                <a:sym typeface="Open Sans ExtraBold"/>
              </a:rPr>
              <a:t>Especialista dee investigación y recopilación de infomación</a:t>
            </a:r>
            <a:endParaRPr sz="1200" dirty="0">
              <a:solidFill>
                <a:schemeClr val="dk2"/>
              </a:solidFill>
              <a:latin typeface="Open Sans ExtraBold"/>
              <a:ea typeface="Open Sans ExtraBold"/>
              <a:cs typeface="Open Sans ExtraBold"/>
              <a:sym typeface="Open Sans ExtraBold"/>
            </a:endParaRPr>
          </a:p>
        </p:txBody>
      </p:sp>
      <p:sp>
        <p:nvSpPr>
          <p:cNvPr id="2211" name="Google Shape;2211;p44"/>
          <p:cNvSpPr txBox="1">
            <a:spLocks noGrp="1"/>
          </p:cNvSpPr>
          <p:nvPr>
            <p:ph type="ctrTitle"/>
          </p:nvPr>
        </p:nvSpPr>
        <p:spPr>
          <a:xfrm>
            <a:off x="933170" y="0"/>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s-ES" dirty="0">
                <a:solidFill>
                  <a:schemeClr val="dk2"/>
                </a:solidFill>
              </a:rPr>
            </a:br>
            <a:r>
              <a:rPr lang="es-ES" dirty="0">
                <a:solidFill>
                  <a:schemeClr val="dk2"/>
                </a:solidFill>
              </a:rPr>
              <a:t>Organigrama del área a estudiar</a:t>
            </a:r>
          </a:p>
        </p:txBody>
      </p:sp>
      <p:pic>
        <p:nvPicPr>
          <p:cNvPr id="8" name="Imagen 7" descr="Silueta usuario masculino | Icono Gratis">
            <a:extLst>
              <a:ext uri="{FF2B5EF4-FFF2-40B4-BE49-F238E27FC236}">
                <a16:creationId xmlns:a16="http://schemas.microsoft.com/office/drawing/2014/main" id="{5BB05694-2927-E8CD-C2DA-33FDB1D1ACC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7260" y="826196"/>
            <a:ext cx="408940" cy="408940"/>
          </a:xfrm>
          <a:prstGeom prst="rect">
            <a:avLst/>
          </a:prstGeom>
          <a:noFill/>
          <a:ln>
            <a:noFill/>
          </a:ln>
        </p:spPr>
      </p:pic>
      <p:pic>
        <p:nvPicPr>
          <p:cNvPr id="10" name="Imagen 9" descr="Silueta usuario masculino | Icono Gratis">
            <a:extLst>
              <a:ext uri="{FF2B5EF4-FFF2-40B4-BE49-F238E27FC236}">
                <a16:creationId xmlns:a16="http://schemas.microsoft.com/office/drawing/2014/main" id="{9B8C8A9D-876D-D0DC-FC8B-4EF4ADC86E3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398" y="2116007"/>
            <a:ext cx="408940" cy="408940"/>
          </a:xfrm>
          <a:prstGeom prst="rect">
            <a:avLst/>
          </a:prstGeom>
          <a:noFill/>
          <a:ln>
            <a:noFill/>
          </a:ln>
        </p:spPr>
      </p:pic>
      <p:pic>
        <p:nvPicPr>
          <p:cNvPr id="18" name="Imagen 17" descr="Silueta usuario masculino | Icono Gratis">
            <a:extLst>
              <a:ext uri="{FF2B5EF4-FFF2-40B4-BE49-F238E27FC236}">
                <a16:creationId xmlns:a16="http://schemas.microsoft.com/office/drawing/2014/main" id="{3E8BC4C1-A592-1ABF-E397-7BBDFAF9D20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8659" y="2474579"/>
            <a:ext cx="408940" cy="408940"/>
          </a:xfrm>
          <a:prstGeom prst="rect">
            <a:avLst/>
          </a:prstGeom>
          <a:noFill/>
          <a:ln>
            <a:noFill/>
          </a:ln>
        </p:spPr>
      </p:pic>
      <p:pic>
        <p:nvPicPr>
          <p:cNvPr id="20" name="Imagen 19" descr="Silueta usuario masculino | Icono Gratis">
            <a:extLst>
              <a:ext uri="{FF2B5EF4-FFF2-40B4-BE49-F238E27FC236}">
                <a16:creationId xmlns:a16="http://schemas.microsoft.com/office/drawing/2014/main" id="{7DE164F6-38D7-7837-5692-5B4B1C4C09F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30131" y="4427663"/>
            <a:ext cx="362564" cy="362564"/>
          </a:xfrm>
          <a:prstGeom prst="rect">
            <a:avLst/>
          </a:prstGeom>
          <a:noFill/>
          <a:ln>
            <a:noFill/>
          </a:ln>
        </p:spPr>
      </p:pic>
      <p:pic>
        <p:nvPicPr>
          <p:cNvPr id="26" name="Google Shape;2199;p44">
            <a:extLst>
              <a:ext uri="{FF2B5EF4-FFF2-40B4-BE49-F238E27FC236}">
                <a16:creationId xmlns:a16="http://schemas.microsoft.com/office/drawing/2014/main" id="{37DED831-E3CA-A104-9ED9-69F75E7D5FA6}"/>
              </a:ext>
            </a:extLst>
          </p:cNvPr>
          <p:cNvPicPr preferRelativeResize="0"/>
          <p:nvPr/>
        </p:nvPicPr>
        <p:blipFill>
          <a:blip r:embed="rId4">
            <a:alphaModFix amt="68000"/>
          </a:blip>
          <a:stretch>
            <a:fillRect/>
          </a:stretch>
        </p:blipFill>
        <p:spPr>
          <a:xfrm>
            <a:off x="6973452" y="1790461"/>
            <a:ext cx="1690352" cy="629614"/>
          </a:xfrm>
          <a:prstGeom prst="rect">
            <a:avLst/>
          </a:prstGeom>
          <a:noFill/>
          <a:ln>
            <a:noFill/>
          </a:ln>
        </p:spPr>
      </p:pic>
      <p:sp>
        <p:nvSpPr>
          <p:cNvPr id="41" name="Google Shape;2200;p44">
            <a:extLst>
              <a:ext uri="{FF2B5EF4-FFF2-40B4-BE49-F238E27FC236}">
                <a16:creationId xmlns:a16="http://schemas.microsoft.com/office/drawing/2014/main" id="{7A24EE48-9525-150F-40BB-0685373236C2}"/>
              </a:ext>
            </a:extLst>
          </p:cNvPr>
          <p:cNvSpPr txBox="1"/>
          <p:nvPr/>
        </p:nvSpPr>
        <p:spPr>
          <a:xfrm>
            <a:off x="7082453" y="1825249"/>
            <a:ext cx="1581353" cy="57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Personal administrativo</a:t>
            </a:r>
            <a:endParaRPr sz="1200" dirty="0">
              <a:solidFill>
                <a:schemeClr val="dk2"/>
              </a:solidFill>
              <a:latin typeface="Open Sans ExtraBold"/>
              <a:ea typeface="Open Sans ExtraBold"/>
              <a:cs typeface="Open Sans ExtraBold"/>
              <a:sym typeface="Open Sans ExtraBold"/>
            </a:endParaRPr>
          </a:p>
        </p:txBody>
      </p:sp>
      <p:cxnSp>
        <p:nvCxnSpPr>
          <p:cNvPr id="48" name="Conector recto 47">
            <a:extLst>
              <a:ext uri="{FF2B5EF4-FFF2-40B4-BE49-F238E27FC236}">
                <a16:creationId xmlns:a16="http://schemas.microsoft.com/office/drawing/2014/main" id="{D3D4DB49-EAE0-C00C-C592-DAA1099501DB}"/>
              </a:ext>
            </a:extLst>
          </p:cNvPr>
          <p:cNvCxnSpPr>
            <a:cxnSpLocks/>
            <a:stCxn id="2192" idx="2"/>
          </p:cNvCxnSpPr>
          <p:nvPr/>
        </p:nvCxnSpPr>
        <p:spPr>
          <a:xfrm flipH="1">
            <a:off x="4530076" y="1328751"/>
            <a:ext cx="1759" cy="319639"/>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Conector recto 52">
            <a:extLst>
              <a:ext uri="{FF2B5EF4-FFF2-40B4-BE49-F238E27FC236}">
                <a16:creationId xmlns:a16="http://schemas.microsoft.com/office/drawing/2014/main" id="{F020C76F-9863-478A-5AB0-3DBCDB3C6D6C}"/>
              </a:ext>
            </a:extLst>
          </p:cNvPr>
          <p:cNvCxnSpPr>
            <a:cxnSpLocks/>
          </p:cNvCxnSpPr>
          <p:nvPr/>
        </p:nvCxnSpPr>
        <p:spPr>
          <a:xfrm>
            <a:off x="1427742" y="1648390"/>
            <a:ext cx="6333166"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56" name="Conector recto 55">
            <a:extLst>
              <a:ext uri="{FF2B5EF4-FFF2-40B4-BE49-F238E27FC236}">
                <a16:creationId xmlns:a16="http://schemas.microsoft.com/office/drawing/2014/main" id="{C46FB284-9F8E-4EB7-78D7-241A98F34601}"/>
              </a:ext>
            </a:extLst>
          </p:cNvPr>
          <p:cNvCxnSpPr>
            <a:cxnSpLocks/>
          </p:cNvCxnSpPr>
          <p:nvPr/>
        </p:nvCxnSpPr>
        <p:spPr>
          <a:xfrm>
            <a:off x="1431202" y="1648390"/>
            <a:ext cx="1" cy="242250"/>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Conector recto 61">
            <a:extLst>
              <a:ext uri="{FF2B5EF4-FFF2-40B4-BE49-F238E27FC236}">
                <a16:creationId xmlns:a16="http://schemas.microsoft.com/office/drawing/2014/main" id="{AF14EE7A-FEE8-2E44-AE69-F9698B697E93}"/>
              </a:ext>
            </a:extLst>
          </p:cNvPr>
          <p:cNvCxnSpPr/>
          <p:nvPr/>
        </p:nvCxnSpPr>
        <p:spPr>
          <a:xfrm>
            <a:off x="7760908" y="1651145"/>
            <a:ext cx="0" cy="112225"/>
          </a:xfrm>
          <a:prstGeom prst="line">
            <a:avLst/>
          </a:prstGeom>
        </p:spPr>
        <p:style>
          <a:lnRef idx="3">
            <a:schemeClr val="accent1"/>
          </a:lnRef>
          <a:fillRef idx="0">
            <a:schemeClr val="accent1"/>
          </a:fillRef>
          <a:effectRef idx="2">
            <a:schemeClr val="accent1"/>
          </a:effectRef>
          <a:fontRef idx="minor">
            <a:schemeClr val="tx1"/>
          </a:fontRef>
        </p:style>
      </p:cxnSp>
      <p:pic>
        <p:nvPicPr>
          <p:cNvPr id="61" name="Imagen 60" descr="Silueta usuario masculino | Icono Gratis">
            <a:extLst>
              <a:ext uri="{FF2B5EF4-FFF2-40B4-BE49-F238E27FC236}">
                <a16:creationId xmlns:a16="http://schemas.microsoft.com/office/drawing/2014/main" id="{C52822C7-FED1-7875-4C9F-2635723E4A8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0755" y="1609152"/>
            <a:ext cx="408940" cy="408940"/>
          </a:xfrm>
          <a:prstGeom prst="rect">
            <a:avLst/>
          </a:prstGeom>
          <a:noFill/>
          <a:ln>
            <a:noFill/>
          </a:ln>
        </p:spPr>
      </p:pic>
      <p:pic>
        <p:nvPicPr>
          <p:cNvPr id="63" name="Imagen 62" descr="Silueta usuario masculino | Icono Gratis">
            <a:extLst>
              <a:ext uri="{FF2B5EF4-FFF2-40B4-BE49-F238E27FC236}">
                <a16:creationId xmlns:a16="http://schemas.microsoft.com/office/drawing/2014/main" id="{8731FA7A-5AA1-7C09-9A64-E53BD111E69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9318" y="2474579"/>
            <a:ext cx="408940" cy="408940"/>
          </a:xfrm>
          <a:prstGeom prst="rect">
            <a:avLst/>
          </a:prstGeom>
          <a:noFill/>
          <a:ln>
            <a:noFill/>
          </a:ln>
        </p:spPr>
      </p:pic>
      <p:pic>
        <p:nvPicPr>
          <p:cNvPr id="2177" name="Imagen 2176" descr="Silueta usuario masculino | Icono Gratis">
            <a:extLst>
              <a:ext uri="{FF2B5EF4-FFF2-40B4-BE49-F238E27FC236}">
                <a16:creationId xmlns:a16="http://schemas.microsoft.com/office/drawing/2014/main" id="{E37EBB90-BA5D-D319-7E81-DCEEEA76B3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16726" y="2739109"/>
            <a:ext cx="362564" cy="362564"/>
          </a:xfrm>
          <a:prstGeom prst="rect">
            <a:avLst/>
          </a:prstGeom>
          <a:noFill/>
          <a:ln>
            <a:noFill/>
          </a:ln>
        </p:spPr>
      </p:pic>
      <p:pic>
        <p:nvPicPr>
          <p:cNvPr id="2178" name="Google Shape;2199;p44">
            <a:extLst>
              <a:ext uri="{FF2B5EF4-FFF2-40B4-BE49-F238E27FC236}">
                <a16:creationId xmlns:a16="http://schemas.microsoft.com/office/drawing/2014/main" id="{07ADC41D-53F4-98C4-AD17-931D385534E0}"/>
              </a:ext>
            </a:extLst>
          </p:cNvPr>
          <p:cNvPicPr preferRelativeResize="0"/>
          <p:nvPr/>
        </p:nvPicPr>
        <p:blipFill>
          <a:blip r:embed="rId4">
            <a:alphaModFix amt="68000"/>
          </a:blip>
          <a:stretch>
            <a:fillRect/>
          </a:stretch>
        </p:blipFill>
        <p:spPr>
          <a:xfrm>
            <a:off x="4511413" y="2556038"/>
            <a:ext cx="1689366" cy="678348"/>
          </a:xfrm>
          <a:prstGeom prst="rect">
            <a:avLst/>
          </a:prstGeom>
          <a:noFill/>
          <a:ln>
            <a:noFill/>
          </a:ln>
        </p:spPr>
      </p:pic>
      <p:pic>
        <p:nvPicPr>
          <p:cNvPr id="2179" name="Google Shape;2199;p44">
            <a:extLst>
              <a:ext uri="{FF2B5EF4-FFF2-40B4-BE49-F238E27FC236}">
                <a16:creationId xmlns:a16="http://schemas.microsoft.com/office/drawing/2014/main" id="{C61EF230-17B1-234B-7CF8-21FCD6143D47}"/>
              </a:ext>
            </a:extLst>
          </p:cNvPr>
          <p:cNvPicPr preferRelativeResize="0"/>
          <p:nvPr/>
        </p:nvPicPr>
        <p:blipFill>
          <a:blip r:embed="rId4">
            <a:alphaModFix amt="68000"/>
          </a:blip>
          <a:stretch>
            <a:fillRect/>
          </a:stretch>
        </p:blipFill>
        <p:spPr>
          <a:xfrm>
            <a:off x="3685564" y="1815151"/>
            <a:ext cx="1478691" cy="441438"/>
          </a:xfrm>
          <a:prstGeom prst="rect">
            <a:avLst/>
          </a:prstGeom>
          <a:noFill/>
          <a:ln>
            <a:noFill/>
          </a:ln>
        </p:spPr>
      </p:pic>
      <p:pic>
        <p:nvPicPr>
          <p:cNvPr id="2180" name="Google Shape;2199;p44">
            <a:extLst>
              <a:ext uri="{FF2B5EF4-FFF2-40B4-BE49-F238E27FC236}">
                <a16:creationId xmlns:a16="http://schemas.microsoft.com/office/drawing/2014/main" id="{A565C824-DBE2-C4AD-E28D-A98FD468837B}"/>
              </a:ext>
            </a:extLst>
          </p:cNvPr>
          <p:cNvPicPr preferRelativeResize="0"/>
          <p:nvPr/>
        </p:nvPicPr>
        <p:blipFill>
          <a:blip r:embed="rId4">
            <a:alphaModFix amt="68000"/>
          </a:blip>
          <a:stretch>
            <a:fillRect/>
          </a:stretch>
        </p:blipFill>
        <p:spPr>
          <a:xfrm>
            <a:off x="2754647" y="2627322"/>
            <a:ext cx="1689366" cy="638995"/>
          </a:xfrm>
          <a:prstGeom prst="rect">
            <a:avLst/>
          </a:prstGeom>
          <a:noFill/>
          <a:ln>
            <a:noFill/>
          </a:ln>
        </p:spPr>
      </p:pic>
      <p:pic>
        <p:nvPicPr>
          <p:cNvPr id="2181" name="Google Shape;2199;p44">
            <a:extLst>
              <a:ext uri="{FF2B5EF4-FFF2-40B4-BE49-F238E27FC236}">
                <a16:creationId xmlns:a16="http://schemas.microsoft.com/office/drawing/2014/main" id="{DCF2A1C1-BF81-3DF3-3F59-0321BA915E1D}"/>
              </a:ext>
            </a:extLst>
          </p:cNvPr>
          <p:cNvPicPr preferRelativeResize="0"/>
          <p:nvPr/>
        </p:nvPicPr>
        <p:blipFill>
          <a:blip r:embed="rId4">
            <a:alphaModFix amt="68000"/>
          </a:blip>
          <a:stretch>
            <a:fillRect/>
          </a:stretch>
        </p:blipFill>
        <p:spPr>
          <a:xfrm>
            <a:off x="3404709" y="3633356"/>
            <a:ext cx="2003091" cy="566512"/>
          </a:xfrm>
          <a:prstGeom prst="rect">
            <a:avLst/>
          </a:prstGeom>
          <a:noFill/>
          <a:ln>
            <a:noFill/>
          </a:ln>
        </p:spPr>
      </p:pic>
      <p:cxnSp>
        <p:nvCxnSpPr>
          <p:cNvPr id="2182" name="Conector recto 2181">
            <a:extLst>
              <a:ext uri="{FF2B5EF4-FFF2-40B4-BE49-F238E27FC236}">
                <a16:creationId xmlns:a16="http://schemas.microsoft.com/office/drawing/2014/main" id="{D21ACEED-1E87-11BF-B07D-0523CD938E70}"/>
              </a:ext>
            </a:extLst>
          </p:cNvPr>
          <p:cNvCxnSpPr>
            <a:cxnSpLocks/>
            <a:stCxn id="2179" idx="2"/>
            <a:endCxn id="2180" idx="0"/>
          </p:cNvCxnSpPr>
          <p:nvPr/>
        </p:nvCxnSpPr>
        <p:spPr>
          <a:xfrm flipH="1">
            <a:off x="3599330" y="2256589"/>
            <a:ext cx="825580" cy="370733"/>
          </a:xfrm>
          <a:prstGeom prst="line">
            <a:avLst/>
          </a:prstGeom>
        </p:spPr>
        <p:style>
          <a:lnRef idx="3">
            <a:schemeClr val="accent1"/>
          </a:lnRef>
          <a:fillRef idx="0">
            <a:schemeClr val="accent1"/>
          </a:fillRef>
          <a:effectRef idx="2">
            <a:schemeClr val="accent1"/>
          </a:effectRef>
          <a:fontRef idx="minor">
            <a:schemeClr val="tx1"/>
          </a:fontRef>
        </p:style>
      </p:cxnSp>
      <p:cxnSp>
        <p:nvCxnSpPr>
          <p:cNvPr id="2183" name="Conector recto 2182">
            <a:extLst>
              <a:ext uri="{FF2B5EF4-FFF2-40B4-BE49-F238E27FC236}">
                <a16:creationId xmlns:a16="http://schemas.microsoft.com/office/drawing/2014/main" id="{355633D8-6986-8DC2-3C2E-7DBC1B040746}"/>
              </a:ext>
            </a:extLst>
          </p:cNvPr>
          <p:cNvCxnSpPr>
            <a:cxnSpLocks/>
            <a:stCxn id="2179" idx="2"/>
            <a:endCxn id="2178" idx="0"/>
          </p:cNvCxnSpPr>
          <p:nvPr/>
        </p:nvCxnSpPr>
        <p:spPr>
          <a:xfrm>
            <a:off x="4424910" y="2256589"/>
            <a:ext cx="931186" cy="299449"/>
          </a:xfrm>
          <a:prstGeom prst="line">
            <a:avLst/>
          </a:prstGeom>
        </p:spPr>
        <p:style>
          <a:lnRef idx="3">
            <a:schemeClr val="accent1"/>
          </a:lnRef>
          <a:fillRef idx="0">
            <a:schemeClr val="accent1"/>
          </a:fillRef>
          <a:effectRef idx="2">
            <a:schemeClr val="accent1"/>
          </a:effectRef>
          <a:fontRef idx="minor">
            <a:schemeClr val="tx1"/>
          </a:fontRef>
        </p:style>
      </p:cxnSp>
      <p:cxnSp>
        <p:nvCxnSpPr>
          <p:cNvPr id="2184" name="Conector recto 2183">
            <a:extLst>
              <a:ext uri="{FF2B5EF4-FFF2-40B4-BE49-F238E27FC236}">
                <a16:creationId xmlns:a16="http://schemas.microsoft.com/office/drawing/2014/main" id="{15DC6E2F-FD27-DE87-B643-1FFB92A50ED4}"/>
              </a:ext>
            </a:extLst>
          </p:cNvPr>
          <p:cNvCxnSpPr>
            <a:cxnSpLocks/>
            <a:stCxn id="2180" idx="2"/>
            <a:endCxn id="2181" idx="0"/>
          </p:cNvCxnSpPr>
          <p:nvPr/>
        </p:nvCxnSpPr>
        <p:spPr>
          <a:xfrm>
            <a:off x="3599330" y="3266317"/>
            <a:ext cx="806925" cy="367039"/>
          </a:xfrm>
          <a:prstGeom prst="line">
            <a:avLst/>
          </a:prstGeom>
        </p:spPr>
        <p:style>
          <a:lnRef idx="3">
            <a:schemeClr val="accent1"/>
          </a:lnRef>
          <a:fillRef idx="0">
            <a:schemeClr val="accent1"/>
          </a:fillRef>
          <a:effectRef idx="2">
            <a:schemeClr val="accent1"/>
          </a:effectRef>
          <a:fontRef idx="minor">
            <a:schemeClr val="tx1"/>
          </a:fontRef>
        </p:style>
      </p:cxnSp>
      <p:cxnSp>
        <p:nvCxnSpPr>
          <p:cNvPr id="2185" name="Conector recto 2184">
            <a:extLst>
              <a:ext uri="{FF2B5EF4-FFF2-40B4-BE49-F238E27FC236}">
                <a16:creationId xmlns:a16="http://schemas.microsoft.com/office/drawing/2014/main" id="{316AE9A6-EED2-FA1E-7639-20C2EFB51B72}"/>
              </a:ext>
            </a:extLst>
          </p:cNvPr>
          <p:cNvCxnSpPr>
            <a:cxnSpLocks/>
            <a:stCxn id="2178" idx="2"/>
            <a:endCxn id="2181" idx="0"/>
          </p:cNvCxnSpPr>
          <p:nvPr/>
        </p:nvCxnSpPr>
        <p:spPr>
          <a:xfrm flipH="1">
            <a:off x="4406255" y="3234386"/>
            <a:ext cx="949841" cy="398970"/>
          </a:xfrm>
          <a:prstGeom prst="line">
            <a:avLst/>
          </a:prstGeom>
        </p:spPr>
        <p:style>
          <a:lnRef idx="3">
            <a:schemeClr val="accent1"/>
          </a:lnRef>
          <a:fillRef idx="0">
            <a:schemeClr val="accent1"/>
          </a:fillRef>
          <a:effectRef idx="2">
            <a:schemeClr val="accent1"/>
          </a:effectRef>
          <a:fontRef idx="minor">
            <a:schemeClr val="tx1"/>
          </a:fontRef>
        </p:style>
      </p:cxnSp>
      <p:sp>
        <p:nvSpPr>
          <p:cNvPr id="2186" name="Google Shape;2200;p44">
            <a:extLst>
              <a:ext uri="{FF2B5EF4-FFF2-40B4-BE49-F238E27FC236}">
                <a16:creationId xmlns:a16="http://schemas.microsoft.com/office/drawing/2014/main" id="{B3E64A6E-2C47-3D96-6C16-23C695395FFF}"/>
              </a:ext>
            </a:extLst>
          </p:cNvPr>
          <p:cNvSpPr txBox="1"/>
          <p:nvPr/>
        </p:nvSpPr>
        <p:spPr>
          <a:xfrm>
            <a:off x="3785630" y="1806538"/>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Especialistas</a:t>
            </a:r>
            <a:endParaRPr sz="1200" dirty="0">
              <a:solidFill>
                <a:schemeClr val="dk2"/>
              </a:solidFill>
              <a:latin typeface="Open Sans ExtraBold"/>
              <a:ea typeface="Open Sans ExtraBold"/>
              <a:cs typeface="Open Sans ExtraBold"/>
              <a:sym typeface="Open Sans ExtraBold"/>
            </a:endParaRPr>
          </a:p>
        </p:txBody>
      </p:sp>
      <p:sp>
        <p:nvSpPr>
          <p:cNvPr id="2188" name="Google Shape;2200;p44">
            <a:extLst>
              <a:ext uri="{FF2B5EF4-FFF2-40B4-BE49-F238E27FC236}">
                <a16:creationId xmlns:a16="http://schemas.microsoft.com/office/drawing/2014/main" id="{7083DC64-3BE7-9813-2827-EB6558680119}"/>
              </a:ext>
            </a:extLst>
          </p:cNvPr>
          <p:cNvSpPr txBox="1"/>
          <p:nvPr/>
        </p:nvSpPr>
        <p:spPr>
          <a:xfrm>
            <a:off x="2897367" y="2621653"/>
            <a:ext cx="1305753" cy="3371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Especialistas en carrera de ciencias</a:t>
            </a:r>
          </a:p>
        </p:txBody>
      </p:sp>
      <p:cxnSp>
        <p:nvCxnSpPr>
          <p:cNvPr id="2198" name="Conector recto 2197">
            <a:extLst>
              <a:ext uri="{FF2B5EF4-FFF2-40B4-BE49-F238E27FC236}">
                <a16:creationId xmlns:a16="http://schemas.microsoft.com/office/drawing/2014/main" id="{025EE200-C4A4-DC17-C7B9-33D70D35CDBC}"/>
              </a:ext>
            </a:extLst>
          </p:cNvPr>
          <p:cNvCxnSpPr>
            <a:cxnSpLocks/>
          </p:cNvCxnSpPr>
          <p:nvPr/>
        </p:nvCxnSpPr>
        <p:spPr>
          <a:xfrm>
            <a:off x="4536006" y="1651029"/>
            <a:ext cx="0" cy="112225"/>
          </a:xfrm>
          <a:prstGeom prst="line">
            <a:avLst/>
          </a:prstGeom>
        </p:spPr>
        <p:style>
          <a:lnRef idx="3">
            <a:schemeClr val="accent1"/>
          </a:lnRef>
          <a:fillRef idx="0">
            <a:schemeClr val="accent1"/>
          </a:fillRef>
          <a:effectRef idx="2">
            <a:schemeClr val="accent1"/>
          </a:effectRef>
          <a:fontRef idx="minor">
            <a:schemeClr val="tx1"/>
          </a:fontRef>
        </p:style>
      </p:cxnSp>
      <p:sp>
        <p:nvSpPr>
          <p:cNvPr id="2228" name="Google Shape;2200;p44">
            <a:extLst>
              <a:ext uri="{FF2B5EF4-FFF2-40B4-BE49-F238E27FC236}">
                <a16:creationId xmlns:a16="http://schemas.microsoft.com/office/drawing/2014/main" id="{695724B6-5CE7-9C57-329D-AA81943522BA}"/>
              </a:ext>
            </a:extLst>
          </p:cNvPr>
          <p:cNvSpPr txBox="1"/>
          <p:nvPr/>
        </p:nvSpPr>
        <p:spPr>
          <a:xfrm>
            <a:off x="4729253" y="2570542"/>
            <a:ext cx="1305753" cy="3371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Especialistas en carrera de Ingeniería</a:t>
            </a:r>
          </a:p>
        </p:txBody>
      </p:sp>
      <p:sp>
        <p:nvSpPr>
          <p:cNvPr id="2241" name="Google Shape;2200;p44">
            <a:extLst>
              <a:ext uri="{FF2B5EF4-FFF2-40B4-BE49-F238E27FC236}">
                <a16:creationId xmlns:a16="http://schemas.microsoft.com/office/drawing/2014/main" id="{CA3851ED-B2B6-F9A2-DB7F-EBBC30240DB3}"/>
              </a:ext>
            </a:extLst>
          </p:cNvPr>
          <p:cNvSpPr txBox="1"/>
          <p:nvPr/>
        </p:nvSpPr>
        <p:spPr>
          <a:xfrm>
            <a:off x="3809891" y="3622934"/>
            <a:ext cx="1305753" cy="3371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PA" sz="1200" dirty="0">
                <a:solidFill>
                  <a:schemeClr val="dk2"/>
                </a:solidFill>
                <a:latin typeface="Open Sans ExtraBold"/>
                <a:ea typeface="Open Sans ExtraBold"/>
                <a:cs typeface="Open Sans ExtraBold"/>
                <a:sym typeface="Open Sans ExtraBold"/>
              </a:rPr>
              <a:t>Especialistas en carrera de humanidades</a:t>
            </a:r>
          </a:p>
        </p:txBody>
      </p:sp>
    </p:spTree>
    <p:extLst>
      <p:ext uri="{BB962C8B-B14F-4D97-AF65-F5344CB8AC3E}">
        <p14:creationId xmlns:p14="http://schemas.microsoft.com/office/powerpoint/2010/main" val="3007480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15</a:t>
            </a:r>
            <a:endParaRPr dirty="0"/>
          </a:p>
        </p:txBody>
      </p:sp>
      <p:sp>
        <p:nvSpPr>
          <p:cNvPr id="2187" name="Google Shape;2187;p43"/>
          <p:cNvSpPr txBox="1">
            <a:spLocks noGrp="1"/>
          </p:cNvSpPr>
          <p:nvPr>
            <p:ph type="ctrTitle"/>
          </p:nvPr>
        </p:nvSpPr>
        <p:spPr>
          <a:xfrm>
            <a:off x="1418673" y="2676900"/>
            <a:ext cx="6475096" cy="792900"/>
          </a:xfrm>
          <a:prstGeom prst="rect">
            <a:avLst/>
          </a:prstGeom>
        </p:spPr>
        <p:txBody>
          <a:bodyPr spcFirstLastPara="1" wrap="square" lIns="91425" tIns="91425" rIns="91425" bIns="91425" anchor="ctr" anchorCtr="0">
            <a:noAutofit/>
          </a:bodyPr>
          <a:lstStyle/>
          <a:p>
            <a:br>
              <a:rPr lang="es-ES" b="1" dirty="0">
                <a:latin typeface="Arial" panose="020B0604020202020204" pitchFamily="34" charset="0"/>
                <a:ea typeface="Calibri" panose="020F0502020204030204" pitchFamily="34" charset="0"/>
                <a:cs typeface="Arial" panose="020B0604020202020204" pitchFamily="34" charset="0"/>
              </a:rPr>
            </a:br>
            <a:r>
              <a:rPr lang="es-ES" b="1" dirty="0">
                <a:latin typeface="Arial" panose="020B0604020202020204" pitchFamily="34" charset="0"/>
                <a:ea typeface="Calibri" panose="020F0502020204030204" pitchFamily="34" charset="0"/>
                <a:cs typeface="Arial" panose="020B0604020202020204" pitchFamily="34" charset="0"/>
              </a:rPr>
              <a:t>Explicación de la Problemática</a:t>
            </a:r>
          </a:p>
        </p:txBody>
      </p:sp>
    </p:spTree>
    <p:extLst>
      <p:ext uri="{BB962C8B-B14F-4D97-AF65-F5344CB8AC3E}">
        <p14:creationId xmlns:p14="http://schemas.microsoft.com/office/powerpoint/2010/main" val="529223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68"/>
          <p:cNvSpPr txBox="1">
            <a:spLocks noGrp="1"/>
          </p:cNvSpPr>
          <p:nvPr>
            <p:ph type="subTitle" idx="1"/>
          </p:nvPr>
        </p:nvSpPr>
        <p:spPr>
          <a:xfrm>
            <a:off x="496002" y="1705129"/>
            <a:ext cx="4605387" cy="123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200" dirty="0"/>
              <a:t>Las empresas de asesoramiento vocacional se enfrentan a una serie de problemas en su labor de orientación a los estudiantes en la elección de carreras. Una de las principales dificultades es la falta de información actualizada sobre las carreras y las oportunidades laborales.</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 En un mundo en constante cambio, es fundamental que los asesores estén al tanto de las últimas tendencias y novedades en los diferentes campos profesionales. De esta manera, podrá brindar un asesoramiento preciso y relevante a los estudiantes, ayudándoles a tomar decisiones informadas sobre su futuro académico y profesional.</a:t>
            </a:r>
          </a:p>
          <a:p>
            <a:pPr marL="0" lvl="0" indent="0" algn="ctr" rtl="0">
              <a:spcBef>
                <a:spcPts val="0"/>
              </a:spcBef>
              <a:spcAft>
                <a:spcPts val="0"/>
              </a:spcAft>
              <a:buNone/>
            </a:pPr>
            <a:r>
              <a:rPr lang="es-ES" dirty="0"/>
              <a:t> </a:t>
            </a:r>
          </a:p>
        </p:txBody>
      </p:sp>
      <p:sp>
        <p:nvSpPr>
          <p:cNvPr id="3129" name="Google Shape;3129;p68"/>
          <p:cNvSpPr txBox="1">
            <a:spLocks noGrp="1"/>
          </p:cNvSpPr>
          <p:nvPr>
            <p:ph type="ctrTitle"/>
          </p:nvPr>
        </p:nvSpPr>
        <p:spPr>
          <a:xfrm>
            <a:off x="1051535" y="723902"/>
            <a:ext cx="7095923"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Explicación de la Problemática</a:t>
            </a:r>
            <a:endParaRPr dirty="0"/>
          </a:p>
        </p:txBody>
      </p:sp>
      <p:pic>
        <p:nvPicPr>
          <p:cNvPr id="13314" name="Picture 2" descr="5 problemas habituales en las empresas que trabajan con datos">
            <a:extLst>
              <a:ext uri="{FF2B5EF4-FFF2-40B4-BE49-F238E27FC236}">
                <a16:creationId xmlns:a16="http://schemas.microsoft.com/office/drawing/2014/main" id="{D01EE3B2-6A83-24F2-E719-501D82EAE5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963" y="1758985"/>
            <a:ext cx="3348035" cy="19436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68"/>
          <p:cNvSpPr txBox="1">
            <a:spLocks noGrp="1"/>
          </p:cNvSpPr>
          <p:nvPr>
            <p:ph type="subTitle" idx="1"/>
          </p:nvPr>
        </p:nvSpPr>
        <p:spPr>
          <a:xfrm>
            <a:off x="4021255" y="1729193"/>
            <a:ext cx="4605387" cy="123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200" dirty="0"/>
              <a:t>Otro desafío significativo es la necesidad de satisfacer las necesidades individuales de cada estudiante. Cada individuo tiene intereses, habilidades y metas únicas, por lo que es esencial que los asesores vocacionales sean capaces de adaptar su asesoramiento a las particularidades de cada persona. </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Esto implica un enfoque personalizado que requiere un amplio conocimiento de diversas carreras y opciones educativas, así como la capacidad de evaluar y comprender las habilidades y preferencias de los estudiantes. A continuación, les mostraremos el organigrama de dicho punto.</a:t>
            </a:r>
            <a:r>
              <a:rPr lang="es-ES" dirty="0"/>
              <a:t> </a:t>
            </a:r>
          </a:p>
        </p:txBody>
      </p:sp>
      <p:sp>
        <p:nvSpPr>
          <p:cNvPr id="3129" name="Google Shape;3129;p68"/>
          <p:cNvSpPr txBox="1">
            <a:spLocks noGrp="1"/>
          </p:cNvSpPr>
          <p:nvPr>
            <p:ph type="ctrTitle"/>
          </p:nvPr>
        </p:nvSpPr>
        <p:spPr>
          <a:xfrm>
            <a:off x="1051535" y="723902"/>
            <a:ext cx="7095923"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Explicación de la Problemática</a:t>
            </a:r>
            <a:endParaRPr dirty="0"/>
          </a:p>
        </p:txBody>
      </p:sp>
      <p:pic>
        <p:nvPicPr>
          <p:cNvPr id="14338" name="Picture 2" descr="Web para Empresa: los problemas más habituales - AQIA">
            <a:extLst>
              <a:ext uri="{FF2B5EF4-FFF2-40B4-BE49-F238E27FC236}">
                <a16:creationId xmlns:a16="http://schemas.microsoft.com/office/drawing/2014/main" id="{CC22CC12-178A-06B5-4CC3-D146E1030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358" y="1974857"/>
            <a:ext cx="3407605" cy="198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246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187" name="Google Shape;2187;p43"/>
          <p:cNvSpPr txBox="1">
            <a:spLocks noGrp="1"/>
          </p:cNvSpPr>
          <p:nvPr>
            <p:ph type="ctrTitle"/>
          </p:nvPr>
        </p:nvSpPr>
        <p:spPr>
          <a:xfrm>
            <a:off x="2646000" y="3215124"/>
            <a:ext cx="4319244"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Misión de la empresa </a:t>
            </a:r>
            <a:endParaRPr dirty="0"/>
          </a:p>
        </p:txBody>
      </p:sp>
    </p:spTree>
    <p:extLst>
      <p:ext uri="{BB962C8B-B14F-4D97-AF65-F5344CB8AC3E}">
        <p14:creationId xmlns:p14="http://schemas.microsoft.com/office/powerpoint/2010/main" val="2445202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62"/>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p>
            <a:pPr>
              <a:lnSpc>
                <a:spcPct val="107000"/>
              </a:lnSpc>
              <a:spcAft>
                <a:spcPts val="800"/>
              </a:spcAft>
              <a:tabLst>
                <a:tab pos="662305" algn="l"/>
              </a:tabLst>
            </a:pPr>
            <a:r>
              <a:rPr lang="es-ES" sz="4000" b="1" dirty="0">
                <a:effectLst/>
                <a:latin typeface="Arial" panose="020B0604020202020204" pitchFamily="34" charset="0"/>
                <a:ea typeface="Calibri" panose="020F0502020204030204" pitchFamily="34" charset="0"/>
                <a:cs typeface="Arial" panose="020B0604020202020204" pitchFamily="34" charset="0"/>
              </a:rPr>
              <a:t>Propuesta del Nuevo Sistema</a:t>
            </a:r>
            <a:endParaRPr lang="es-PA" sz="4000" dirty="0">
              <a:effectLst/>
              <a:latin typeface="Calibri" panose="020F0502020204030204" pitchFamily="34" charset="0"/>
              <a:ea typeface="Calibri" panose="020F0502020204030204" pitchFamily="34" charset="0"/>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7" name="Google Shape;2657;p59"/>
          <p:cNvSpPr txBox="1">
            <a:spLocks noGrp="1"/>
          </p:cNvSpPr>
          <p:nvPr>
            <p:ph type="subTitle" idx="4294967295"/>
          </p:nvPr>
        </p:nvSpPr>
        <p:spPr>
          <a:xfrm>
            <a:off x="5016111" y="1811094"/>
            <a:ext cx="1233900" cy="4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Paid Search</a:t>
            </a:r>
            <a:endParaRPr sz="1200" b="1">
              <a:solidFill>
                <a:schemeClr val="lt1"/>
              </a:solidFill>
            </a:endParaRPr>
          </a:p>
        </p:txBody>
      </p:sp>
      <p:sp>
        <p:nvSpPr>
          <p:cNvPr id="2662" name="Google Shape;2662;p5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Propuesta del nuevo sistema</a:t>
            </a:r>
            <a:endParaRPr dirty="0"/>
          </a:p>
        </p:txBody>
      </p:sp>
      <p:sp>
        <p:nvSpPr>
          <p:cNvPr id="2668" name="Google Shape;2668;p59"/>
          <p:cNvSpPr txBox="1">
            <a:spLocks noGrp="1"/>
          </p:cNvSpPr>
          <p:nvPr>
            <p:ph type="subTitle" idx="4294967295"/>
          </p:nvPr>
        </p:nvSpPr>
        <p:spPr>
          <a:xfrm>
            <a:off x="3864471" y="950825"/>
            <a:ext cx="4771080" cy="2093585"/>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ES" sz="1200" dirty="0"/>
              <a:t>Nos complace presentar nuestro innovador "Programa de Orientación Profesional: Ruta del Éxito", diseñado para ofrecer asesoramiento experto a estudiantes graduandos en la elección de carrera. Utilizando evaluaciones de habilidades impulsadas por inteligencia artificial, el programa personalizado brinda a los estudiantes una ruta clara hacia el éxito académico y profesional. Tras una exhaustiva evaluación, los participantes acceden a mentorías patrocinadas por empresas relevantes, conectándolos con mentores especializados a través de un formulario que destaca sus preferencias y metas. Este enfoque técnico maximiza el potencial estudiantil y fomenta la colaboración efectiva entre academia y empresas, creando una sólida red de apoyo para guiar a los estudiantes hacia el éxito en sus trayectorias académicas y profesionales. Estamos emocionados por implementar este programa que marca el camino hacia el éxito.</a:t>
            </a:r>
          </a:p>
          <a:p>
            <a:pPr marL="0" lvl="0" indent="0" algn="just" rtl="0">
              <a:lnSpc>
                <a:spcPct val="100000"/>
              </a:lnSpc>
              <a:spcBef>
                <a:spcPts val="0"/>
              </a:spcBef>
              <a:spcAft>
                <a:spcPts val="0"/>
              </a:spcAft>
              <a:buNone/>
            </a:pPr>
            <a:endParaRPr lang="es-ES" sz="1200" dirty="0"/>
          </a:p>
          <a:p>
            <a:pPr marL="0" lvl="0" indent="0" algn="just" rtl="0">
              <a:lnSpc>
                <a:spcPct val="100000"/>
              </a:lnSpc>
              <a:spcBef>
                <a:spcPts val="0"/>
              </a:spcBef>
              <a:spcAft>
                <a:spcPts val="0"/>
              </a:spcAft>
              <a:buNone/>
            </a:pPr>
            <a:r>
              <a:rPr lang="es-ES" b="1" dirty="0"/>
              <a:t>¿Qué incluye?</a:t>
            </a:r>
          </a:p>
          <a:p>
            <a:pPr marL="0" lvl="0" indent="0" algn="just" rtl="0">
              <a:lnSpc>
                <a:spcPct val="100000"/>
              </a:lnSpc>
              <a:spcBef>
                <a:spcPts val="0"/>
              </a:spcBef>
              <a:spcAft>
                <a:spcPts val="0"/>
              </a:spcAft>
              <a:buNone/>
            </a:pPr>
            <a:r>
              <a:rPr lang="es-ES" sz="1200" dirty="0"/>
              <a:t>La plataforma ofrece información exhaustiva sobre requisitos de ingreso, perspectivas de empleo, salarios promedio y otros factores relevantes para cada carrera recomendada. </a:t>
            </a:r>
            <a:endParaRPr sz="1200" dirty="0"/>
          </a:p>
        </p:txBody>
      </p:sp>
      <p:pic>
        <p:nvPicPr>
          <p:cNvPr id="3074" name="Picture 2" descr="Preparación, redacción y presentación de una propuesta para el análisis de  un sistema de información">
            <a:extLst>
              <a:ext uri="{FF2B5EF4-FFF2-40B4-BE49-F238E27FC236}">
                <a16:creationId xmlns:a16="http://schemas.microsoft.com/office/drawing/2014/main" id="{6980C9A5-F247-A9C0-2BD7-D7E28831F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264" y="1855116"/>
            <a:ext cx="3234400" cy="19131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7" name="Google Shape;2657;p59"/>
          <p:cNvSpPr txBox="1">
            <a:spLocks noGrp="1"/>
          </p:cNvSpPr>
          <p:nvPr>
            <p:ph type="subTitle" idx="4294967295"/>
          </p:nvPr>
        </p:nvSpPr>
        <p:spPr>
          <a:xfrm>
            <a:off x="5016111" y="1811094"/>
            <a:ext cx="1233900" cy="4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Paid Search</a:t>
            </a:r>
            <a:endParaRPr sz="1200" b="1">
              <a:solidFill>
                <a:schemeClr val="lt1"/>
              </a:solidFill>
            </a:endParaRPr>
          </a:p>
        </p:txBody>
      </p:sp>
      <p:sp>
        <p:nvSpPr>
          <p:cNvPr id="2662" name="Google Shape;2662;p5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Propuesta del nuevo sistema</a:t>
            </a:r>
            <a:endParaRPr dirty="0"/>
          </a:p>
        </p:txBody>
      </p:sp>
      <p:sp>
        <p:nvSpPr>
          <p:cNvPr id="2668" name="Google Shape;2668;p59"/>
          <p:cNvSpPr txBox="1">
            <a:spLocks noGrp="1"/>
          </p:cNvSpPr>
          <p:nvPr>
            <p:ph type="subTitle" idx="4294967295"/>
          </p:nvPr>
        </p:nvSpPr>
        <p:spPr>
          <a:xfrm>
            <a:off x="245031" y="1676904"/>
            <a:ext cx="4771080" cy="2472806"/>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ES" b="1" dirty="0"/>
              <a:t>¿Qué automatiza?</a:t>
            </a:r>
          </a:p>
          <a:p>
            <a:pPr marL="0" lvl="0" indent="0" algn="just" rtl="0">
              <a:lnSpc>
                <a:spcPct val="100000"/>
              </a:lnSpc>
              <a:spcBef>
                <a:spcPts val="0"/>
              </a:spcBef>
              <a:spcAft>
                <a:spcPts val="0"/>
              </a:spcAft>
              <a:buNone/>
            </a:pPr>
            <a:r>
              <a:rPr lang="es-ES" sz="1200" dirty="0"/>
              <a:t>Future Path se basa en una plataforma virtual, lo que significa que requiere principalmente de equipos informáticos y acceso a Internet para operar. El equipo necesario incluirá servidores y sistemas de almacenamiento de datos confiables y seguros para gestionar la información de los estudiantes. Además, se requerirán computadoras, dispositivos móviles y otros dispositivos compatibles con la plataforma. En términos de ubicación, Future Path será una empresa 100% virtual, lo que significa que no requerirá un espacio físico específico. El equipo y el personal podrán trabajar desde ubicaciones remotas, lo que permitirá mayor flexibilidad y reducción de costos operativos.</a:t>
            </a:r>
            <a:endParaRPr sz="1200" dirty="0"/>
          </a:p>
        </p:txBody>
      </p:sp>
      <p:pic>
        <p:nvPicPr>
          <p:cNvPr id="2050" name="Picture 2">
            <a:extLst>
              <a:ext uri="{FF2B5EF4-FFF2-40B4-BE49-F238E27FC236}">
                <a16:creationId xmlns:a16="http://schemas.microsoft.com/office/drawing/2014/main" id="{8BB73E78-C517-5A3E-AB00-0AAFF1E49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497" y="950825"/>
            <a:ext cx="565785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213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7" name="Google Shape;2657;p59"/>
          <p:cNvSpPr txBox="1">
            <a:spLocks noGrp="1"/>
          </p:cNvSpPr>
          <p:nvPr>
            <p:ph type="subTitle" idx="4294967295"/>
          </p:nvPr>
        </p:nvSpPr>
        <p:spPr>
          <a:xfrm>
            <a:off x="5016111" y="1811094"/>
            <a:ext cx="1233900" cy="4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Paid Search</a:t>
            </a:r>
            <a:endParaRPr sz="1200" b="1">
              <a:solidFill>
                <a:schemeClr val="lt1"/>
              </a:solidFill>
            </a:endParaRPr>
          </a:p>
        </p:txBody>
      </p:sp>
      <p:sp>
        <p:nvSpPr>
          <p:cNvPr id="2662" name="Google Shape;2662;p5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Propuesta del nuevo sistema</a:t>
            </a:r>
            <a:endParaRPr dirty="0"/>
          </a:p>
        </p:txBody>
      </p:sp>
      <p:sp>
        <p:nvSpPr>
          <p:cNvPr id="2668" name="Google Shape;2668;p59"/>
          <p:cNvSpPr txBox="1">
            <a:spLocks noGrp="1"/>
          </p:cNvSpPr>
          <p:nvPr>
            <p:ph type="subTitle" idx="4294967295"/>
          </p:nvPr>
        </p:nvSpPr>
        <p:spPr>
          <a:xfrm>
            <a:off x="245031" y="1551449"/>
            <a:ext cx="4771080" cy="2959381"/>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ES" b="1" dirty="0"/>
              <a:t>¿A quién afecta?</a:t>
            </a:r>
          </a:p>
          <a:p>
            <a:pPr marL="0" lvl="0" indent="0" algn="just" rtl="0">
              <a:lnSpc>
                <a:spcPct val="100000"/>
              </a:lnSpc>
              <a:spcBef>
                <a:spcPts val="0"/>
              </a:spcBef>
              <a:spcAft>
                <a:spcPts val="0"/>
              </a:spcAft>
              <a:buNone/>
            </a:pPr>
            <a:r>
              <a:rPr lang="es-ES" sz="1200" dirty="0"/>
              <a:t>Future Path se basa en una plataforma virtual, lo que significa que podría afectar directamente a las universidades y colegios podrían verse afectados, ya que la plataforma podría influir en la elección de los estudiantes. Aquellas instituciones que ofrecen programas académicos relevantes y atractivos podrían atraer más estudiantes, mientras que aquellas con programas menos populares podrían ver una disminución en la demanda. Esto podría impulsar a las instituciones a adaptar y mejorar sus programas para mantenerse competitivas. </a:t>
            </a:r>
          </a:p>
          <a:p>
            <a:pPr marL="0" lvl="0" indent="0" algn="just" rtl="0">
              <a:lnSpc>
                <a:spcPct val="100000"/>
              </a:lnSpc>
              <a:spcBef>
                <a:spcPts val="0"/>
              </a:spcBef>
              <a:spcAft>
                <a:spcPts val="0"/>
              </a:spcAft>
              <a:buNone/>
            </a:pPr>
            <a:endParaRPr lang="es-ES" sz="1200" dirty="0"/>
          </a:p>
          <a:p>
            <a:pPr marL="0" lvl="0" indent="0" algn="just" rtl="0">
              <a:lnSpc>
                <a:spcPct val="100000"/>
              </a:lnSpc>
              <a:spcBef>
                <a:spcPts val="0"/>
              </a:spcBef>
              <a:spcAft>
                <a:spcPts val="0"/>
              </a:spcAft>
              <a:buNone/>
            </a:pPr>
            <a:r>
              <a:rPr lang="es-ES" sz="1200" dirty="0"/>
              <a:t>También Los asesores de orientación vocacional podrían verse afectados, ya que la plataforma virtual podría brindar información y recursos similares a los que ellos ofrecen.</a:t>
            </a:r>
            <a:endParaRPr sz="1200" dirty="0"/>
          </a:p>
        </p:txBody>
      </p:sp>
      <p:pic>
        <p:nvPicPr>
          <p:cNvPr id="12290" name="Picture 2" descr="Cómo crear una propuesta de SEO para tus clientes">
            <a:extLst>
              <a:ext uri="{FF2B5EF4-FFF2-40B4-BE49-F238E27FC236}">
                <a16:creationId xmlns:a16="http://schemas.microsoft.com/office/drawing/2014/main" id="{8FD726D7-7D6A-0B4B-E655-344224DCA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446" y="1974536"/>
            <a:ext cx="3412392" cy="2113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215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7" name="Google Shape;2657;p59"/>
          <p:cNvSpPr txBox="1">
            <a:spLocks noGrp="1"/>
          </p:cNvSpPr>
          <p:nvPr>
            <p:ph type="subTitle" idx="4294967295"/>
          </p:nvPr>
        </p:nvSpPr>
        <p:spPr>
          <a:xfrm>
            <a:off x="5016111" y="1811094"/>
            <a:ext cx="1233900" cy="4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Paid Search</a:t>
            </a:r>
            <a:endParaRPr sz="1200" b="1">
              <a:solidFill>
                <a:schemeClr val="lt1"/>
              </a:solidFill>
            </a:endParaRPr>
          </a:p>
        </p:txBody>
      </p:sp>
      <p:sp>
        <p:nvSpPr>
          <p:cNvPr id="2662" name="Google Shape;2662;p5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Propuesta del nuevo sistema</a:t>
            </a:r>
            <a:endParaRPr dirty="0"/>
          </a:p>
        </p:txBody>
      </p:sp>
      <p:sp>
        <p:nvSpPr>
          <p:cNvPr id="2668" name="Google Shape;2668;p59"/>
          <p:cNvSpPr txBox="1">
            <a:spLocks noGrp="1"/>
          </p:cNvSpPr>
          <p:nvPr>
            <p:ph type="subTitle" idx="4294967295"/>
          </p:nvPr>
        </p:nvSpPr>
        <p:spPr>
          <a:xfrm>
            <a:off x="235753" y="837936"/>
            <a:ext cx="4923269" cy="2959381"/>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ES" b="1" dirty="0"/>
              <a:t>Objetivos</a:t>
            </a:r>
          </a:p>
          <a:p>
            <a:pPr marL="285750" indent="-285750" algn="just"/>
            <a:r>
              <a:rPr lang="es-ES" b="1" dirty="0"/>
              <a:t>Identificación de Habilidades y Fortalezas: </a:t>
            </a:r>
            <a:r>
              <a:rPr lang="es-ES" dirty="0"/>
              <a:t>Realizar evaluaciones detalladas para identificar las habilidades y fortalezas únicas de cada estudiante, proporcionando una comprensión sólida de sus capacidades.</a:t>
            </a:r>
          </a:p>
          <a:p>
            <a:pPr marL="285750" indent="-285750" algn="just"/>
            <a:endParaRPr lang="es-ES" b="1" dirty="0"/>
          </a:p>
          <a:p>
            <a:pPr marL="285750" indent="-285750" algn="just"/>
            <a:r>
              <a:rPr lang="es-ES" b="1" dirty="0"/>
              <a:t>Asesoramiento Personalizado: </a:t>
            </a:r>
            <a:r>
              <a:rPr lang="es-ES" dirty="0"/>
              <a:t>Ofrecer asesoramiento personalizado basado en los resultados de las evaluaciones, ayudando a los estudiantes a comprender sus opciones de carrera y tomar decisiones informadas.</a:t>
            </a:r>
          </a:p>
          <a:p>
            <a:pPr marL="0" lvl="0" indent="0" algn="just" rtl="0">
              <a:lnSpc>
                <a:spcPct val="100000"/>
              </a:lnSpc>
              <a:spcBef>
                <a:spcPts val="0"/>
              </a:spcBef>
              <a:spcAft>
                <a:spcPts val="0"/>
              </a:spcAft>
              <a:buNone/>
            </a:pPr>
            <a:endParaRPr lang="es-ES" dirty="0"/>
          </a:p>
          <a:p>
            <a:pPr marL="285750" indent="-285750" algn="just"/>
            <a:r>
              <a:rPr lang="es-ES" b="1" dirty="0"/>
              <a:t>Conexión con Mentores: </a:t>
            </a:r>
            <a:r>
              <a:rPr lang="es-ES" dirty="0"/>
              <a:t>Facilitar la conexión de los estudiantes con mentores de la industria relevante, brindándoles la oportunidad de aprender de profesionales experimentados y obtener perspectivas del mundo real.</a:t>
            </a:r>
          </a:p>
        </p:txBody>
      </p:sp>
      <p:pic>
        <p:nvPicPr>
          <p:cNvPr id="1026" name="Picture 2" descr="Qué es la propuesta de valor y cómo elaborarla? +Ejemplos">
            <a:extLst>
              <a:ext uri="{FF2B5EF4-FFF2-40B4-BE49-F238E27FC236}">
                <a16:creationId xmlns:a16="http://schemas.microsoft.com/office/drawing/2014/main" id="{FBB76D65-0D53-43E8-923C-0F0C7CDB8F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344" y="1859824"/>
            <a:ext cx="3745717" cy="2106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957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7" name="Google Shape;2657;p59"/>
          <p:cNvSpPr txBox="1">
            <a:spLocks noGrp="1"/>
          </p:cNvSpPr>
          <p:nvPr>
            <p:ph type="subTitle" idx="4294967295"/>
          </p:nvPr>
        </p:nvSpPr>
        <p:spPr>
          <a:xfrm>
            <a:off x="5016111" y="1811094"/>
            <a:ext cx="1233900" cy="41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a:solidFill>
                  <a:schemeClr val="lt1"/>
                </a:solidFill>
              </a:rPr>
              <a:t>Paid Search</a:t>
            </a:r>
            <a:endParaRPr sz="1200" b="1">
              <a:solidFill>
                <a:schemeClr val="lt1"/>
              </a:solidFill>
            </a:endParaRPr>
          </a:p>
        </p:txBody>
      </p:sp>
      <p:sp>
        <p:nvSpPr>
          <p:cNvPr id="2662" name="Google Shape;2662;p5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Propuesta del nuevo sistema</a:t>
            </a:r>
            <a:endParaRPr dirty="0"/>
          </a:p>
        </p:txBody>
      </p:sp>
      <p:sp>
        <p:nvSpPr>
          <p:cNvPr id="2668" name="Google Shape;2668;p59"/>
          <p:cNvSpPr txBox="1">
            <a:spLocks noGrp="1"/>
          </p:cNvSpPr>
          <p:nvPr>
            <p:ph type="subTitle" idx="4294967295"/>
          </p:nvPr>
        </p:nvSpPr>
        <p:spPr>
          <a:xfrm>
            <a:off x="4309269" y="1424958"/>
            <a:ext cx="4099877" cy="2959381"/>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ES" b="1" dirty="0"/>
              <a:t>Justificación</a:t>
            </a:r>
          </a:p>
          <a:p>
            <a:pPr marL="0" indent="0" algn="just">
              <a:buNone/>
            </a:pPr>
            <a:r>
              <a:rPr lang="es-ES" dirty="0"/>
              <a:t>El "Programa de Orientación Profesional: Ruta del Éxito" se justifica por la creciente complejidad del mercado laboral y la necesidad de brindar a los estudiantes graduandos las herramientas adecuadas para tomar decisiones informadas sobre sus carreras. Este programa aborda esta brecha mediante la evaluación de habilidades, la conexión con mentores y la colaboración efectiva entre la academia y las empresas. Su objetivo es empoderar a los estudiantes, maximizando su potencial y facilitando una transición exitosa hacia el mundo profesional.</a:t>
            </a:r>
          </a:p>
        </p:txBody>
      </p:sp>
      <p:pic>
        <p:nvPicPr>
          <p:cNvPr id="2050" name="Picture 2" descr="Pasos para diseñar la propuesta de valor de tu empresa -">
            <a:extLst>
              <a:ext uri="{FF2B5EF4-FFF2-40B4-BE49-F238E27FC236}">
                <a16:creationId xmlns:a16="http://schemas.microsoft.com/office/drawing/2014/main" id="{4BAF9C52-CB66-46BD-AFB5-F3C6372C5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854" y="1669122"/>
            <a:ext cx="3078780" cy="2309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135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4290D-76BE-40AB-9B7D-52EE574D7EC4}"/>
              </a:ext>
            </a:extLst>
          </p:cNvPr>
          <p:cNvSpPr>
            <a:spLocks noGrp="1"/>
          </p:cNvSpPr>
          <p:nvPr>
            <p:ph type="title"/>
          </p:nvPr>
        </p:nvSpPr>
        <p:spPr/>
        <p:txBody>
          <a:bodyPr/>
          <a:lstStyle/>
          <a:p>
            <a:r>
              <a:rPr lang="es-PA" dirty="0"/>
              <a:t>UML</a:t>
            </a:r>
          </a:p>
        </p:txBody>
      </p:sp>
    </p:spTree>
    <p:extLst>
      <p:ext uri="{BB962C8B-B14F-4D97-AF65-F5344CB8AC3E}">
        <p14:creationId xmlns:p14="http://schemas.microsoft.com/office/powerpoint/2010/main" val="1500747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76D825C-D472-462A-AC18-E64C1A3D34B8}"/>
              </a:ext>
            </a:extLst>
          </p:cNvPr>
          <p:cNvPicPr>
            <a:picLocks noChangeAspect="1"/>
          </p:cNvPicPr>
          <p:nvPr/>
        </p:nvPicPr>
        <p:blipFill rotWithShape="1">
          <a:blip r:embed="rId2"/>
          <a:srcRect l="11956" t="14266"/>
          <a:stretch/>
        </p:blipFill>
        <p:spPr>
          <a:xfrm>
            <a:off x="2560320" y="366889"/>
            <a:ext cx="4023360" cy="4409722"/>
          </a:xfrm>
          <a:prstGeom prst="rect">
            <a:avLst/>
          </a:prstGeom>
        </p:spPr>
      </p:pic>
    </p:spTree>
    <p:extLst>
      <p:ext uri="{BB962C8B-B14F-4D97-AF65-F5344CB8AC3E}">
        <p14:creationId xmlns:p14="http://schemas.microsoft.com/office/powerpoint/2010/main" val="29743573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4290D-76BE-40AB-9B7D-52EE574D7EC4}"/>
              </a:ext>
            </a:extLst>
          </p:cNvPr>
          <p:cNvSpPr>
            <a:spLocks noGrp="1"/>
          </p:cNvSpPr>
          <p:nvPr>
            <p:ph type="title"/>
          </p:nvPr>
        </p:nvSpPr>
        <p:spPr/>
        <p:txBody>
          <a:bodyPr/>
          <a:lstStyle/>
          <a:p>
            <a:r>
              <a:rPr lang="es-PA" dirty="0"/>
              <a:t>Diseño de Entrada de la nueva propuesta</a:t>
            </a:r>
          </a:p>
        </p:txBody>
      </p:sp>
    </p:spTree>
    <p:extLst>
      <p:ext uri="{BB962C8B-B14F-4D97-AF65-F5344CB8AC3E}">
        <p14:creationId xmlns:p14="http://schemas.microsoft.com/office/powerpoint/2010/main" val="3359415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9C7EA13-25FE-4FFC-B9F1-13FBBC239AB3}"/>
              </a:ext>
            </a:extLst>
          </p:cNvPr>
          <p:cNvPicPr>
            <a:picLocks noChangeAspect="1"/>
          </p:cNvPicPr>
          <p:nvPr/>
        </p:nvPicPr>
        <p:blipFill>
          <a:blip r:embed="rId2"/>
          <a:stretch>
            <a:fillRect/>
          </a:stretch>
        </p:blipFill>
        <p:spPr>
          <a:xfrm>
            <a:off x="372533" y="1799098"/>
            <a:ext cx="7969956" cy="1917583"/>
          </a:xfrm>
          <a:prstGeom prst="rect">
            <a:avLst/>
          </a:prstGeom>
        </p:spPr>
      </p:pic>
    </p:spTree>
    <p:extLst>
      <p:ext uri="{BB962C8B-B14F-4D97-AF65-F5344CB8AC3E}">
        <p14:creationId xmlns:p14="http://schemas.microsoft.com/office/powerpoint/2010/main" val="2133806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4471282" y="1518080"/>
            <a:ext cx="4362989" cy="243303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ES" sz="1200" dirty="0"/>
              <a:t>Nuestra misión es proporcionar a los estudiantes y jóvenes recién graduados o por graduarse de la escuela una orientación integral y precisa para la toma de decisiones de carrera. </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A través de la combinación de inteligencia artificial y asesoramiento profesional, la empresa se compromete a ayudar a los estudiantes a descubrir sus fortalezas, intereses y metas, y a brindarles las herramientas y recursos necesarios para que tomen decisiones informadas y alcancen el éxito en sus trayectorias académicas y profesionales. </a:t>
            </a:r>
            <a:endParaRPr sz="1200" dirty="0"/>
          </a:p>
        </p:txBody>
      </p:sp>
      <p:sp>
        <p:nvSpPr>
          <p:cNvPr id="2179" name="Google Shape;2179;p42"/>
          <p:cNvSpPr txBox="1">
            <a:spLocks noGrp="1"/>
          </p:cNvSpPr>
          <p:nvPr>
            <p:ph type="ctrTitle"/>
          </p:nvPr>
        </p:nvSpPr>
        <p:spPr>
          <a:xfrm flipH="1">
            <a:off x="4722577" y="941444"/>
            <a:ext cx="3860400" cy="93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Misión</a:t>
            </a:r>
            <a:endParaRPr dirty="0"/>
          </a:p>
        </p:txBody>
      </p:sp>
      <p:pic>
        <p:nvPicPr>
          <p:cNvPr id="1028" name="Picture 4" descr="▷ Definiciones de misión según diferentes autores ⭐️ ≫ 【2023】">
            <a:extLst>
              <a:ext uri="{FF2B5EF4-FFF2-40B4-BE49-F238E27FC236}">
                <a16:creationId xmlns:a16="http://schemas.microsoft.com/office/drawing/2014/main" id="{26260CD7-232F-F23F-78F9-0FCD675B4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30" y="1066800"/>
            <a:ext cx="3431658" cy="3009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8CA2DAC-A607-4E83-A896-CCFFF7CA80B2}"/>
              </a:ext>
            </a:extLst>
          </p:cNvPr>
          <p:cNvPicPr>
            <a:picLocks noChangeAspect="1"/>
          </p:cNvPicPr>
          <p:nvPr/>
        </p:nvPicPr>
        <p:blipFill>
          <a:blip r:embed="rId2"/>
          <a:stretch>
            <a:fillRect/>
          </a:stretch>
        </p:blipFill>
        <p:spPr>
          <a:xfrm>
            <a:off x="519289" y="1580444"/>
            <a:ext cx="8249536" cy="2223720"/>
          </a:xfrm>
          <a:prstGeom prst="rect">
            <a:avLst/>
          </a:prstGeom>
        </p:spPr>
      </p:pic>
    </p:spTree>
    <p:extLst>
      <p:ext uri="{BB962C8B-B14F-4D97-AF65-F5344CB8AC3E}">
        <p14:creationId xmlns:p14="http://schemas.microsoft.com/office/powerpoint/2010/main" val="35404629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16</a:t>
            </a:r>
            <a:endParaRPr dirty="0"/>
          </a:p>
        </p:txBody>
      </p:sp>
      <p:sp>
        <p:nvSpPr>
          <p:cNvPr id="2187" name="Google Shape;2187;p43"/>
          <p:cNvSpPr txBox="1">
            <a:spLocks noGrp="1"/>
          </p:cNvSpPr>
          <p:nvPr>
            <p:ph type="ctrTitle"/>
          </p:nvPr>
        </p:nvSpPr>
        <p:spPr>
          <a:xfrm>
            <a:off x="1334452" y="2947833"/>
            <a:ext cx="6475096" cy="792900"/>
          </a:xfrm>
          <a:prstGeom prst="rect">
            <a:avLst/>
          </a:prstGeom>
        </p:spPr>
        <p:txBody>
          <a:bodyPr spcFirstLastPara="1" wrap="square" lIns="91425" tIns="91425" rIns="91425" bIns="91425" anchor="ctr" anchorCtr="0">
            <a:noAutofit/>
          </a:bodyPr>
          <a:lstStyle/>
          <a:p>
            <a:br>
              <a:rPr lang="es-ES" b="1" dirty="0">
                <a:latin typeface="Arial" panose="020B0604020202020204" pitchFamily="34" charset="0"/>
                <a:ea typeface="Calibri" panose="020F0502020204030204" pitchFamily="34" charset="0"/>
                <a:cs typeface="Arial" panose="020B0604020202020204" pitchFamily="34" charset="0"/>
              </a:rPr>
            </a:br>
            <a:r>
              <a:rPr lang="es-ES" b="1" dirty="0">
                <a:latin typeface="Arial" panose="020B0604020202020204" pitchFamily="34" charset="0"/>
                <a:ea typeface="Calibri" panose="020F0502020204030204" pitchFamily="34" charset="0"/>
                <a:cs typeface="Arial" panose="020B0604020202020204" pitchFamily="34" charset="0"/>
              </a:rPr>
              <a:t>Diseño de la entrada de la BD y Programa</a:t>
            </a:r>
          </a:p>
        </p:txBody>
      </p:sp>
    </p:spTree>
    <p:extLst>
      <p:ext uri="{BB962C8B-B14F-4D97-AF65-F5344CB8AC3E}">
        <p14:creationId xmlns:p14="http://schemas.microsoft.com/office/powerpoint/2010/main" val="639196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315009" y="332883"/>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Entrada del programa</a:t>
            </a:r>
            <a:endParaRPr sz="3600" b="1" dirty="0"/>
          </a:p>
        </p:txBody>
      </p:sp>
      <p:pic>
        <p:nvPicPr>
          <p:cNvPr id="6" name="Imagen 5">
            <a:extLst>
              <a:ext uri="{FF2B5EF4-FFF2-40B4-BE49-F238E27FC236}">
                <a16:creationId xmlns:a16="http://schemas.microsoft.com/office/drawing/2014/main" id="{2F419BEE-8CD0-4530-B569-D9DD7C9F375A}"/>
              </a:ext>
            </a:extLst>
          </p:cNvPr>
          <p:cNvPicPr>
            <a:picLocks noChangeAspect="1"/>
          </p:cNvPicPr>
          <p:nvPr/>
        </p:nvPicPr>
        <p:blipFill>
          <a:blip r:embed="rId3"/>
          <a:stretch>
            <a:fillRect/>
          </a:stretch>
        </p:blipFill>
        <p:spPr>
          <a:xfrm>
            <a:off x="812799" y="864783"/>
            <a:ext cx="7518400" cy="4096608"/>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315009" y="332883"/>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Entrada de la base de datos</a:t>
            </a:r>
            <a:endParaRPr sz="3600" b="1" dirty="0"/>
          </a:p>
        </p:txBody>
      </p:sp>
      <p:pic>
        <p:nvPicPr>
          <p:cNvPr id="3" name="Imagen 2">
            <a:extLst>
              <a:ext uri="{FF2B5EF4-FFF2-40B4-BE49-F238E27FC236}">
                <a16:creationId xmlns:a16="http://schemas.microsoft.com/office/drawing/2014/main" id="{071D4A04-C482-FF4D-C36F-A451A986DDE0}"/>
              </a:ext>
            </a:extLst>
          </p:cNvPr>
          <p:cNvPicPr>
            <a:picLocks noChangeAspect="1"/>
          </p:cNvPicPr>
          <p:nvPr/>
        </p:nvPicPr>
        <p:blipFill>
          <a:blip r:embed="rId3"/>
          <a:stretch>
            <a:fillRect/>
          </a:stretch>
        </p:blipFill>
        <p:spPr>
          <a:xfrm>
            <a:off x="895349" y="1165347"/>
            <a:ext cx="7353300" cy="3305175"/>
          </a:xfrm>
          <a:prstGeom prst="rect">
            <a:avLst/>
          </a:prstGeom>
        </p:spPr>
      </p:pic>
    </p:spTree>
    <p:extLst>
      <p:ext uri="{BB962C8B-B14F-4D97-AF65-F5344CB8AC3E}">
        <p14:creationId xmlns:p14="http://schemas.microsoft.com/office/powerpoint/2010/main" val="1583781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315009" y="332883"/>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Entrada de la base de datos</a:t>
            </a:r>
            <a:endParaRPr sz="3600" b="1" dirty="0"/>
          </a:p>
        </p:txBody>
      </p:sp>
      <p:pic>
        <p:nvPicPr>
          <p:cNvPr id="3" name="Imagen 2">
            <a:extLst>
              <a:ext uri="{FF2B5EF4-FFF2-40B4-BE49-F238E27FC236}">
                <a16:creationId xmlns:a16="http://schemas.microsoft.com/office/drawing/2014/main" id="{DE5A36BC-AEED-445C-BDF5-FE343DB4C750}"/>
              </a:ext>
            </a:extLst>
          </p:cNvPr>
          <p:cNvPicPr>
            <a:picLocks noChangeAspect="1"/>
          </p:cNvPicPr>
          <p:nvPr/>
        </p:nvPicPr>
        <p:blipFill>
          <a:blip r:embed="rId3"/>
          <a:stretch>
            <a:fillRect/>
          </a:stretch>
        </p:blipFill>
        <p:spPr>
          <a:xfrm>
            <a:off x="847724" y="864783"/>
            <a:ext cx="7448550" cy="4124325"/>
          </a:xfrm>
          <a:prstGeom prst="rect">
            <a:avLst/>
          </a:prstGeom>
        </p:spPr>
      </p:pic>
    </p:spTree>
    <p:extLst>
      <p:ext uri="{BB962C8B-B14F-4D97-AF65-F5344CB8AC3E}">
        <p14:creationId xmlns:p14="http://schemas.microsoft.com/office/powerpoint/2010/main" val="13180143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315009" y="332883"/>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Entrada de la base de datos</a:t>
            </a:r>
            <a:endParaRPr sz="3600" b="1" dirty="0"/>
          </a:p>
        </p:txBody>
      </p:sp>
      <p:pic>
        <p:nvPicPr>
          <p:cNvPr id="3" name="Imagen 2">
            <a:extLst>
              <a:ext uri="{FF2B5EF4-FFF2-40B4-BE49-F238E27FC236}">
                <a16:creationId xmlns:a16="http://schemas.microsoft.com/office/drawing/2014/main" id="{4F6BA66A-F242-456F-BBD0-7FB70B873678}"/>
              </a:ext>
            </a:extLst>
          </p:cNvPr>
          <p:cNvPicPr>
            <a:picLocks noChangeAspect="1"/>
          </p:cNvPicPr>
          <p:nvPr/>
        </p:nvPicPr>
        <p:blipFill>
          <a:blip r:embed="rId3"/>
          <a:stretch>
            <a:fillRect/>
          </a:stretch>
        </p:blipFill>
        <p:spPr>
          <a:xfrm>
            <a:off x="1188957" y="1232429"/>
            <a:ext cx="6766085" cy="3000905"/>
          </a:xfrm>
          <a:prstGeom prst="rect">
            <a:avLst/>
          </a:prstGeom>
        </p:spPr>
      </p:pic>
    </p:spTree>
    <p:extLst>
      <p:ext uri="{BB962C8B-B14F-4D97-AF65-F5344CB8AC3E}">
        <p14:creationId xmlns:p14="http://schemas.microsoft.com/office/powerpoint/2010/main" val="30888929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315009" y="332883"/>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Entrada de la base de datos</a:t>
            </a:r>
            <a:endParaRPr sz="3600" b="1" dirty="0"/>
          </a:p>
        </p:txBody>
      </p:sp>
      <p:pic>
        <p:nvPicPr>
          <p:cNvPr id="3" name="Imagen 2">
            <a:extLst>
              <a:ext uri="{FF2B5EF4-FFF2-40B4-BE49-F238E27FC236}">
                <a16:creationId xmlns:a16="http://schemas.microsoft.com/office/drawing/2014/main" id="{74EA6541-9256-49E3-8299-98FBDA731F31}"/>
              </a:ext>
            </a:extLst>
          </p:cNvPr>
          <p:cNvPicPr>
            <a:picLocks noChangeAspect="1"/>
          </p:cNvPicPr>
          <p:nvPr/>
        </p:nvPicPr>
        <p:blipFill>
          <a:blip r:embed="rId3"/>
          <a:stretch>
            <a:fillRect/>
          </a:stretch>
        </p:blipFill>
        <p:spPr>
          <a:xfrm>
            <a:off x="1017587" y="1311451"/>
            <a:ext cx="7289468" cy="2944460"/>
          </a:xfrm>
          <a:prstGeom prst="rect">
            <a:avLst/>
          </a:prstGeom>
        </p:spPr>
      </p:pic>
    </p:spTree>
    <p:extLst>
      <p:ext uri="{BB962C8B-B14F-4D97-AF65-F5344CB8AC3E}">
        <p14:creationId xmlns:p14="http://schemas.microsoft.com/office/powerpoint/2010/main" val="12080847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315009" y="332883"/>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Entrada de la base de datos</a:t>
            </a:r>
            <a:endParaRPr sz="3600" b="1" dirty="0"/>
          </a:p>
        </p:txBody>
      </p:sp>
      <p:pic>
        <p:nvPicPr>
          <p:cNvPr id="3" name="Imagen 2">
            <a:extLst>
              <a:ext uri="{FF2B5EF4-FFF2-40B4-BE49-F238E27FC236}">
                <a16:creationId xmlns:a16="http://schemas.microsoft.com/office/drawing/2014/main" id="{FA114286-A83F-4E67-BB63-47A02323D005}"/>
              </a:ext>
            </a:extLst>
          </p:cNvPr>
          <p:cNvPicPr>
            <a:picLocks noChangeAspect="1"/>
          </p:cNvPicPr>
          <p:nvPr/>
        </p:nvPicPr>
        <p:blipFill>
          <a:blip r:embed="rId3"/>
          <a:stretch>
            <a:fillRect/>
          </a:stretch>
        </p:blipFill>
        <p:spPr>
          <a:xfrm>
            <a:off x="890587" y="1905000"/>
            <a:ext cx="7362825" cy="1571978"/>
          </a:xfrm>
          <a:prstGeom prst="rect">
            <a:avLst/>
          </a:prstGeom>
        </p:spPr>
      </p:pic>
    </p:spTree>
    <p:extLst>
      <p:ext uri="{BB962C8B-B14F-4D97-AF65-F5344CB8AC3E}">
        <p14:creationId xmlns:p14="http://schemas.microsoft.com/office/powerpoint/2010/main" val="3505567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17</a:t>
            </a:r>
            <a:endParaRPr dirty="0"/>
          </a:p>
        </p:txBody>
      </p:sp>
      <p:sp>
        <p:nvSpPr>
          <p:cNvPr id="2187" name="Google Shape;2187;p43"/>
          <p:cNvSpPr txBox="1">
            <a:spLocks noGrp="1"/>
          </p:cNvSpPr>
          <p:nvPr>
            <p:ph type="ctrTitle"/>
          </p:nvPr>
        </p:nvSpPr>
        <p:spPr>
          <a:xfrm>
            <a:off x="1334452" y="2947833"/>
            <a:ext cx="6475096" cy="792900"/>
          </a:xfrm>
          <a:prstGeom prst="rect">
            <a:avLst/>
          </a:prstGeom>
        </p:spPr>
        <p:txBody>
          <a:bodyPr spcFirstLastPara="1" wrap="square" lIns="91425" tIns="91425" rIns="91425" bIns="91425" anchor="ctr" anchorCtr="0">
            <a:noAutofit/>
          </a:bodyPr>
          <a:lstStyle/>
          <a:p>
            <a:br>
              <a:rPr lang="es-ES" b="1" dirty="0">
                <a:latin typeface="Arial" panose="020B0604020202020204" pitchFamily="34" charset="0"/>
                <a:ea typeface="Calibri" panose="020F0502020204030204" pitchFamily="34" charset="0"/>
                <a:cs typeface="Arial" panose="020B0604020202020204" pitchFamily="34" charset="0"/>
              </a:rPr>
            </a:br>
            <a:r>
              <a:rPr lang="es-ES" b="1" dirty="0">
                <a:latin typeface="Arial" panose="020B0604020202020204" pitchFamily="34" charset="0"/>
                <a:ea typeface="Calibri" panose="020F0502020204030204" pitchFamily="34" charset="0"/>
                <a:cs typeface="Arial" panose="020B0604020202020204" pitchFamily="34" charset="0"/>
              </a:rPr>
              <a:t>Diseño de la Salida de la BD y Programa</a:t>
            </a:r>
          </a:p>
        </p:txBody>
      </p:sp>
    </p:spTree>
    <p:extLst>
      <p:ext uri="{BB962C8B-B14F-4D97-AF65-F5344CB8AC3E}">
        <p14:creationId xmlns:p14="http://schemas.microsoft.com/office/powerpoint/2010/main" val="6421639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420082" y="370223"/>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Salida de la base de datos</a:t>
            </a:r>
            <a:endParaRPr sz="3600" b="1" dirty="0"/>
          </a:p>
        </p:txBody>
      </p:sp>
      <p:pic>
        <p:nvPicPr>
          <p:cNvPr id="4" name="Imagen 3">
            <a:extLst>
              <a:ext uri="{FF2B5EF4-FFF2-40B4-BE49-F238E27FC236}">
                <a16:creationId xmlns:a16="http://schemas.microsoft.com/office/drawing/2014/main" id="{2700EA45-ACD9-4AAD-8670-D13767CEA2B1}"/>
              </a:ext>
            </a:extLst>
          </p:cNvPr>
          <p:cNvPicPr>
            <a:picLocks noChangeAspect="1"/>
          </p:cNvPicPr>
          <p:nvPr/>
        </p:nvPicPr>
        <p:blipFill rotWithShape="1">
          <a:blip r:embed="rId3"/>
          <a:srcRect b="21931"/>
          <a:stretch/>
        </p:blipFill>
        <p:spPr>
          <a:xfrm>
            <a:off x="1032580" y="902123"/>
            <a:ext cx="7078839" cy="1888772"/>
          </a:xfrm>
          <a:prstGeom prst="rect">
            <a:avLst/>
          </a:prstGeom>
        </p:spPr>
      </p:pic>
      <p:pic>
        <p:nvPicPr>
          <p:cNvPr id="7" name="Imagen 6">
            <a:extLst>
              <a:ext uri="{FF2B5EF4-FFF2-40B4-BE49-F238E27FC236}">
                <a16:creationId xmlns:a16="http://schemas.microsoft.com/office/drawing/2014/main" id="{3CE0EBCD-0C8A-46F5-8FB4-706B0D6F1545}"/>
              </a:ext>
            </a:extLst>
          </p:cNvPr>
          <p:cNvPicPr>
            <a:picLocks noChangeAspect="1"/>
          </p:cNvPicPr>
          <p:nvPr/>
        </p:nvPicPr>
        <p:blipFill rotWithShape="1">
          <a:blip r:embed="rId4"/>
          <a:srcRect b="17414"/>
          <a:stretch/>
        </p:blipFill>
        <p:spPr>
          <a:xfrm>
            <a:off x="871536" y="2969683"/>
            <a:ext cx="7400925" cy="1636183"/>
          </a:xfrm>
          <a:prstGeom prst="rect">
            <a:avLst/>
          </a:prstGeom>
        </p:spPr>
      </p:pic>
    </p:spTree>
    <p:extLst>
      <p:ext uri="{BB962C8B-B14F-4D97-AF65-F5344CB8AC3E}">
        <p14:creationId xmlns:p14="http://schemas.microsoft.com/office/powerpoint/2010/main" val="3011689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2187" name="Google Shape;2187;p43"/>
          <p:cNvSpPr txBox="1">
            <a:spLocks noGrp="1"/>
          </p:cNvSpPr>
          <p:nvPr>
            <p:ph type="ctrTitle"/>
          </p:nvPr>
        </p:nvSpPr>
        <p:spPr>
          <a:xfrm>
            <a:off x="2646000" y="3215124"/>
            <a:ext cx="4319244" cy="79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Visión de la empresa </a:t>
            </a:r>
            <a:endParaRPr dirty="0"/>
          </a:p>
        </p:txBody>
      </p:sp>
    </p:spTree>
    <p:extLst>
      <p:ext uri="{BB962C8B-B14F-4D97-AF65-F5344CB8AC3E}">
        <p14:creationId xmlns:p14="http://schemas.microsoft.com/office/powerpoint/2010/main" val="1193981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408793" y="731468"/>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Salida de la base de datos</a:t>
            </a:r>
            <a:endParaRPr sz="3600" b="1" dirty="0"/>
          </a:p>
        </p:txBody>
      </p:sp>
      <p:pic>
        <p:nvPicPr>
          <p:cNvPr id="3" name="Imagen 2">
            <a:extLst>
              <a:ext uri="{FF2B5EF4-FFF2-40B4-BE49-F238E27FC236}">
                <a16:creationId xmlns:a16="http://schemas.microsoft.com/office/drawing/2014/main" id="{B7D5044E-AB68-43B1-BBBE-8639A9A6AB97}"/>
              </a:ext>
            </a:extLst>
          </p:cNvPr>
          <p:cNvPicPr>
            <a:picLocks noChangeAspect="1"/>
          </p:cNvPicPr>
          <p:nvPr/>
        </p:nvPicPr>
        <p:blipFill>
          <a:blip r:embed="rId3"/>
          <a:stretch>
            <a:fillRect/>
          </a:stretch>
        </p:blipFill>
        <p:spPr>
          <a:xfrm>
            <a:off x="238125" y="1851554"/>
            <a:ext cx="8667750" cy="1914525"/>
          </a:xfrm>
          <a:prstGeom prst="rect">
            <a:avLst/>
          </a:prstGeom>
        </p:spPr>
      </p:pic>
    </p:spTree>
    <p:extLst>
      <p:ext uri="{BB962C8B-B14F-4D97-AF65-F5344CB8AC3E}">
        <p14:creationId xmlns:p14="http://schemas.microsoft.com/office/powerpoint/2010/main" val="2133972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408793" y="731468"/>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Salida de la base de datos</a:t>
            </a:r>
            <a:endParaRPr sz="3600" b="1" dirty="0"/>
          </a:p>
        </p:txBody>
      </p:sp>
      <p:pic>
        <p:nvPicPr>
          <p:cNvPr id="4" name="Imagen 3">
            <a:extLst>
              <a:ext uri="{FF2B5EF4-FFF2-40B4-BE49-F238E27FC236}">
                <a16:creationId xmlns:a16="http://schemas.microsoft.com/office/drawing/2014/main" id="{90315164-E041-4A4F-844C-809EB7D940B1}"/>
              </a:ext>
            </a:extLst>
          </p:cNvPr>
          <p:cNvPicPr>
            <a:picLocks noChangeAspect="1"/>
          </p:cNvPicPr>
          <p:nvPr/>
        </p:nvPicPr>
        <p:blipFill>
          <a:blip r:embed="rId3"/>
          <a:stretch>
            <a:fillRect/>
          </a:stretch>
        </p:blipFill>
        <p:spPr>
          <a:xfrm>
            <a:off x="311623" y="1571625"/>
            <a:ext cx="8708319" cy="2000250"/>
          </a:xfrm>
          <a:prstGeom prst="rect">
            <a:avLst/>
          </a:prstGeom>
        </p:spPr>
      </p:pic>
    </p:spTree>
    <p:extLst>
      <p:ext uri="{BB962C8B-B14F-4D97-AF65-F5344CB8AC3E}">
        <p14:creationId xmlns:p14="http://schemas.microsoft.com/office/powerpoint/2010/main" val="25638792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408793" y="731468"/>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Salida de la base de datos</a:t>
            </a:r>
            <a:endParaRPr sz="3600" b="1" dirty="0"/>
          </a:p>
        </p:txBody>
      </p:sp>
      <p:pic>
        <p:nvPicPr>
          <p:cNvPr id="3" name="Imagen 2">
            <a:extLst>
              <a:ext uri="{FF2B5EF4-FFF2-40B4-BE49-F238E27FC236}">
                <a16:creationId xmlns:a16="http://schemas.microsoft.com/office/drawing/2014/main" id="{1B0D4DD3-37EC-4142-9F9F-658C3FAFB02F}"/>
              </a:ext>
            </a:extLst>
          </p:cNvPr>
          <p:cNvPicPr>
            <a:picLocks noChangeAspect="1"/>
          </p:cNvPicPr>
          <p:nvPr/>
        </p:nvPicPr>
        <p:blipFill rotWithShape="1">
          <a:blip r:embed="rId3"/>
          <a:srcRect l="988"/>
          <a:stretch/>
        </p:blipFill>
        <p:spPr>
          <a:xfrm>
            <a:off x="138938" y="1550460"/>
            <a:ext cx="9053689" cy="2471558"/>
          </a:xfrm>
          <a:prstGeom prst="rect">
            <a:avLst/>
          </a:prstGeom>
        </p:spPr>
      </p:pic>
    </p:spTree>
    <p:extLst>
      <p:ext uri="{BB962C8B-B14F-4D97-AF65-F5344CB8AC3E}">
        <p14:creationId xmlns:p14="http://schemas.microsoft.com/office/powerpoint/2010/main" val="450557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408793" y="731468"/>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Salida de la base de datos</a:t>
            </a:r>
            <a:endParaRPr sz="3600" b="1" dirty="0"/>
          </a:p>
        </p:txBody>
      </p:sp>
      <p:pic>
        <p:nvPicPr>
          <p:cNvPr id="3" name="Imagen 2">
            <a:extLst>
              <a:ext uri="{FF2B5EF4-FFF2-40B4-BE49-F238E27FC236}">
                <a16:creationId xmlns:a16="http://schemas.microsoft.com/office/drawing/2014/main" id="{81A9AE5C-849D-40D6-9799-38AFAA76998C}"/>
              </a:ext>
            </a:extLst>
          </p:cNvPr>
          <p:cNvPicPr>
            <a:picLocks noChangeAspect="1"/>
          </p:cNvPicPr>
          <p:nvPr/>
        </p:nvPicPr>
        <p:blipFill rotWithShape="1">
          <a:blip r:embed="rId3"/>
          <a:srcRect b="20934"/>
          <a:stretch/>
        </p:blipFill>
        <p:spPr>
          <a:xfrm>
            <a:off x="1471612" y="1263368"/>
            <a:ext cx="6200775" cy="1445965"/>
          </a:xfrm>
          <a:prstGeom prst="rect">
            <a:avLst/>
          </a:prstGeom>
        </p:spPr>
      </p:pic>
      <p:pic>
        <p:nvPicPr>
          <p:cNvPr id="5" name="Imagen 4">
            <a:extLst>
              <a:ext uri="{FF2B5EF4-FFF2-40B4-BE49-F238E27FC236}">
                <a16:creationId xmlns:a16="http://schemas.microsoft.com/office/drawing/2014/main" id="{3A75C0BC-8AE5-4597-8DBD-3EA728315585}"/>
              </a:ext>
            </a:extLst>
          </p:cNvPr>
          <p:cNvPicPr>
            <a:picLocks noChangeAspect="1"/>
          </p:cNvPicPr>
          <p:nvPr/>
        </p:nvPicPr>
        <p:blipFill rotWithShape="1">
          <a:blip r:embed="rId4"/>
          <a:srcRect b="23327"/>
          <a:stretch/>
        </p:blipFill>
        <p:spPr>
          <a:xfrm>
            <a:off x="200025" y="3137324"/>
            <a:ext cx="8743950" cy="1694321"/>
          </a:xfrm>
          <a:prstGeom prst="rect">
            <a:avLst/>
          </a:prstGeom>
        </p:spPr>
      </p:pic>
    </p:spTree>
    <p:extLst>
      <p:ext uri="{BB962C8B-B14F-4D97-AF65-F5344CB8AC3E}">
        <p14:creationId xmlns:p14="http://schemas.microsoft.com/office/powerpoint/2010/main" val="20877840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403320" y="299589"/>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Salida de la base de datos</a:t>
            </a:r>
            <a:endParaRPr sz="3600" b="1" dirty="0"/>
          </a:p>
        </p:txBody>
      </p:sp>
      <p:pic>
        <p:nvPicPr>
          <p:cNvPr id="3" name="Imagen 2">
            <a:extLst>
              <a:ext uri="{FF2B5EF4-FFF2-40B4-BE49-F238E27FC236}">
                <a16:creationId xmlns:a16="http://schemas.microsoft.com/office/drawing/2014/main" id="{AD364546-135A-4DF8-B461-469517AEB510}"/>
              </a:ext>
            </a:extLst>
          </p:cNvPr>
          <p:cNvPicPr>
            <a:picLocks noChangeAspect="1"/>
          </p:cNvPicPr>
          <p:nvPr/>
        </p:nvPicPr>
        <p:blipFill rotWithShape="1">
          <a:blip r:embed="rId3"/>
          <a:srcRect t="5827" r="8160" b="15480"/>
          <a:stretch/>
        </p:blipFill>
        <p:spPr>
          <a:xfrm>
            <a:off x="443029" y="831489"/>
            <a:ext cx="6149684" cy="1550467"/>
          </a:xfrm>
          <a:prstGeom prst="rect">
            <a:avLst/>
          </a:prstGeom>
        </p:spPr>
      </p:pic>
      <p:pic>
        <p:nvPicPr>
          <p:cNvPr id="5" name="Imagen 4">
            <a:extLst>
              <a:ext uri="{FF2B5EF4-FFF2-40B4-BE49-F238E27FC236}">
                <a16:creationId xmlns:a16="http://schemas.microsoft.com/office/drawing/2014/main" id="{3976007D-7500-4484-A5F7-739BE5D5C574}"/>
              </a:ext>
            </a:extLst>
          </p:cNvPr>
          <p:cNvPicPr>
            <a:picLocks noChangeAspect="1"/>
          </p:cNvPicPr>
          <p:nvPr/>
        </p:nvPicPr>
        <p:blipFill rotWithShape="1">
          <a:blip r:embed="rId4"/>
          <a:srcRect b="10590"/>
          <a:stretch/>
        </p:blipFill>
        <p:spPr>
          <a:xfrm>
            <a:off x="3290771" y="2508675"/>
            <a:ext cx="5410200" cy="2529336"/>
          </a:xfrm>
          <a:prstGeom prst="rect">
            <a:avLst/>
          </a:prstGeom>
        </p:spPr>
      </p:pic>
    </p:spTree>
    <p:extLst>
      <p:ext uri="{BB962C8B-B14F-4D97-AF65-F5344CB8AC3E}">
        <p14:creationId xmlns:p14="http://schemas.microsoft.com/office/powerpoint/2010/main" val="4212563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1408793" y="731468"/>
            <a:ext cx="6513981"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t>Salida de la base de datos</a:t>
            </a:r>
            <a:endParaRPr sz="3600" b="1" dirty="0"/>
          </a:p>
        </p:txBody>
      </p:sp>
      <p:pic>
        <p:nvPicPr>
          <p:cNvPr id="3" name="Imagen 2">
            <a:extLst>
              <a:ext uri="{FF2B5EF4-FFF2-40B4-BE49-F238E27FC236}">
                <a16:creationId xmlns:a16="http://schemas.microsoft.com/office/drawing/2014/main" id="{DF8E9BB5-1F29-406C-AAC7-DEEFF96F811E}"/>
              </a:ext>
            </a:extLst>
          </p:cNvPr>
          <p:cNvPicPr>
            <a:picLocks noChangeAspect="1"/>
          </p:cNvPicPr>
          <p:nvPr/>
        </p:nvPicPr>
        <p:blipFill rotWithShape="1">
          <a:blip r:embed="rId3"/>
          <a:srcRect l="400" b="17066"/>
          <a:stretch/>
        </p:blipFill>
        <p:spPr>
          <a:xfrm>
            <a:off x="264936" y="1365427"/>
            <a:ext cx="8614128" cy="1682574"/>
          </a:xfrm>
          <a:prstGeom prst="rect">
            <a:avLst/>
          </a:prstGeom>
        </p:spPr>
      </p:pic>
      <p:pic>
        <p:nvPicPr>
          <p:cNvPr id="5" name="Imagen 4">
            <a:extLst>
              <a:ext uri="{FF2B5EF4-FFF2-40B4-BE49-F238E27FC236}">
                <a16:creationId xmlns:a16="http://schemas.microsoft.com/office/drawing/2014/main" id="{03CD3451-4D53-4C20-B4A1-2495BD253C1D}"/>
              </a:ext>
            </a:extLst>
          </p:cNvPr>
          <p:cNvPicPr>
            <a:picLocks noChangeAspect="1"/>
          </p:cNvPicPr>
          <p:nvPr/>
        </p:nvPicPr>
        <p:blipFill rotWithShape="1">
          <a:blip r:embed="rId4"/>
          <a:srcRect b="10330"/>
          <a:stretch/>
        </p:blipFill>
        <p:spPr>
          <a:xfrm>
            <a:off x="1665992" y="3150061"/>
            <a:ext cx="5495925" cy="1682574"/>
          </a:xfrm>
          <a:prstGeom prst="rect">
            <a:avLst/>
          </a:prstGeom>
        </p:spPr>
      </p:pic>
    </p:spTree>
    <p:extLst>
      <p:ext uri="{BB962C8B-B14F-4D97-AF65-F5344CB8AC3E}">
        <p14:creationId xmlns:p14="http://schemas.microsoft.com/office/powerpoint/2010/main" val="25973713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18</a:t>
            </a:r>
            <a:endParaRPr dirty="0"/>
          </a:p>
        </p:txBody>
      </p:sp>
      <p:sp>
        <p:nvSpPr>
          <p:cNvPr id="2187" name="Google Shape;2187;p43"/>
          <p:cNvSpPr txBox="1">
            <a:spLocks noGrp="1"/>
          </p:cNvSpPr>
          <p:nvPr>
            <p:ph type="ctrTitle"/>
          </p:nvPr>
        </p:nvSpPr>
        <p:spPr>
          <a:xfrm>
            <a:off x="1334452" y="2947833"/>
            <a:ext cx="6475096" cy="792900"/>
          </a:xfrm>
          <a:prstGeom prst="rect">
            <a:avLst/>
          </a:prstGeom>
        </p:spPr>
        <p:txBody>
          <a:bodyPr spcFirstLastPara="1" wrap="square" lIns="91425" tIns="91425" rIns="91425" bIns="91425" anchor="ctr" anchorCtr="0">
            <a:noAutofit/>
          </a:bodyPr>
          <a:lstStyle/>
          <a:p>
            <a:br>
              <a:rPr lang="es-ES" b="1" dirty="0">
                <a:latin typeface="Arial" panose="020B0604020202020204" pitchFamily="34" charset="0"/>
                <a:ea typeface="Calibri" panose="020F0502020204030204" pitchFamily="34" charset="0"/>
                <a:cs typeface="Arial" panose="020B0604020202020204" pitchFamily="34" charset="0"/>
              </a:rPr>
            </a:br>
            <a:r>
              <a:rPr lang="es-ES" b="1" dirty="0">
                <a:latin typeface="Arial" panose="020B0604020202020204" pitchFamily="34" charset="0"/>
                <a:ea typeface="Calibri" panose="020F0502020204030204" pitchFamily="34" charset="0"/>
                <a:cs typeface="Arial" panose="020B0604020202020204" pitchFamily="34" charset="0"/>
              </a:rPr>
              <a:t>Conclusiones</a:t>
            </a:r>
          </a:p>
        </p:txBody>
      </p:sp>
    </p:spTree>
    <p:extLst>
      <p:ext uri="{BB962C8B-B14F-4D97-AF65-F5344CB8AC3E}">
        <p14:creationId xmlns:p14="http://schemas.microsoft.com/office/powerpoint/2010/main" val="27819279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68"/>
          <p:cNvSpPr txBox="1">
            <a:spLocks noGrp="1"/>
          </p:cNvSpPr>
          <p:nvPr>
            <p:ph type="subTitle" idx="1"/>
          </p:nvPr>
        </p:nvSpPr>
        <p:spPr>
          <a:xfrm>
            <a:off x="484713" y="1332150"/>
            <a:ext cx="4605387" cy="123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200" dirty="0"/>
              <a:t>En conclusión, el "Programa de Orientación Profesional: “</a:t>
            </a:r>
            <a:r>
              <a:rPr lang="es-ES" sz="1200" b="1" dirty="0"/>
              <a:t>Future </a:t>
            </a:r>
            <a:r>
              <a:rPr lang="es-ES" sz="1200" b="1" dirty="0" err="1"/>
              <a:t>Path</a:t>
            </a:r>
            <a:r>
              <a:rPr lang="es-ES" sz="1200" dirty="0"/>
              <a:t>" representa una iniciativa integral y necesaria para abordar los desafíos que enfrentan los estudiantes graduandos en la toma de decisiones sobre sus carreras. </a:t>
            </a:r>
          </a:p>
          <a:p>
            <a:pPr marL="0" lvl="0" indent="0" algn="just" rtl="0">
              <a:spcBef>
                <a:spcPts val="0"/>
              </a:spcBef>
              <a:spcAft>
                <a:spcPts val="0"/>
              </a:spcAft>
              <a:buNone/>
            </a:pPr>
            <a:endParaRPr lang="es-ES" sz="1200" dirty="0"/>
          </a:p>
          <a:p>
            <a:pPr marL="171450" indent="-171450" algn="just"/>
            <a:r>
              <a:rPr lang="es-ES" sz="1200" dirty="0"/>
              <a:t>Al proporcionar evaluaciones de habilidades avanzadas, conectar a los estudiantes con mentores y fomentar la colaboración entre la academia y las empresas, el programa busca no solo guiar a los estudiantes hacia el éxito académico y profesional, sino también fortalecer la conexión entre la educación y el mundo laboral. </a:t>
            </a:r>
          </a:p>
          <a:p>
            <a:pPr marL="171450" indent="-171450" algn="just"/>
            <a:endParaRPr lang="es-ES" sz="1200" dirty="0"/>
          </a:p>
          <a:p>
            <a:pPr marL="171450" indent="-171450" algn="just"/>
            <a:r>
              <a:rPr lang="es-ES" sz="1200" dirty="0"/>
              <a:t>Esta estrategia técnica y estructurada tiene el potencial de impactar positivamente en el desarrollo personal y profesional de los participantes, al tiempo que contribuye a la construcción de una fuerza laboral más informada y adaptada a las demandas del mercado actual. </a:t>
            </a:r>
          </a:p>
        </p:txBody>
      </p:sp>
      <p:sp>
        <p:nvSpPr>
          <p:cNvPr id="3129" name="Google Shape;3129;p68"/>
          <p:cNvSpPr txBox="1">
            <a:spLocks noGrp="1"/>
          </p:cNvSpPr>
          <p:nvPr>
            <p:ph type="ctrTitle"/>
          </p:nvPr>
        </p:nvSpPr>
        <p:spPr>
          <a:xfrm>
            <a:off x="1051535" y="723902"/>
            <a:ext cx="7095923"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Conclusiones y Recomendaciones</a:t>
            </a:r>
            <a:endParaRPr dirty="0"/>
          </a:p>
        </p:txBody>
      </p:sp>
      <p:pic>
        <p:nvPicPr>
          <p:cNvPr id="13318" name="Picture 6">
            <a:extLst>
              <a:ext uri="{FF2B5EF4-FFF2-40B4-BE49-F238E27FC236}">
                <a16:creationId xmlns:a16="http://schemas.microsoft.com/office/drawing/2014/main" id="{51643EC2-A47C-4CEF-A4EF-AAEF34DEE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100" y="1642064"/>
            <a:ext cx="3789646" cy="2229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9454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19</a:t>
            </a:r>
            <a:endParaRPr dirty="0"/>
          </a:p>
        </p:txBody>
      </p:sp>
      <p:sp>
        <p:nvSpPr>
          <p:cNvPr id="2187" name="Google Shape;2187;p43"/>
          <p:cNvSpPr txBox="1">
            <a:spLocks noGrp="1"/>
          </p:cNvSpPr>
          <p:nvPr>
            <p:ph type="ctrTitle"/>
          </p:nvPr>
        </p:nvSpPr>
        <p:spPr>
          <a:xfrm>
            <a:off x="1334452" y="2947833"/>
            <a:ext cx="6475096" cy="792900"/>
          </a:xfrm>
          <a:prstGeom prst="rect">
            <a:avLst/>
          </a:prstGeom>
        </p:spPr>
        <p:txBody>
          <a:bodyPr spcFirstLastPara="1" wrap="square" lIns="91425" tIns="91425" rIns="91425" bIns="91425" anchor="ctr" anchorCtr="0">
            <a:noAutofit/>
          </a:bodyPr>
          <a:lstStyle/>
          <a:p>
            <a:br>
              <a:rPr lang="es-ES" b="1" dirty="0">
                <a:latin typeface="Arial" panose="020B0604020202020204" pitchFamily="34" charset="0"/>
                <a:ea typeface="Calibri" panose="020F0502020204030204" pitchFamily="34" charset="0"/>
                <a:cs typeface="Arial" panose="020B0604020202020204" pitchFamily="34" charset="0"/>
              </a:rPr>
            </a:br>
            <a:r>
              <a:rPr lang="es-ES" b="1" dirty="0">
                <a:latin typeface="Arial" panose="020B0604020202020204" pitchFamily="34" charset="0"/>
                <a:ea typeface="Calibri" panose="020F0502020204030204" pitchFamily="34" charset="0"/>
                <a:cs typeface="Arial" panose="020B0604020202020204" pitchFamily="34" charset="0"/>
              </a:rPr>
              <a:t>Glosario</a:t>
            </a:r>
          </a:p>
        </p:txBody>
      </p:sp>
    </p:spTree>
    <p:extLst>
      <p:ext uri="{BB962C8B-B14F-4D97-AF65-F5344CB8AC3E}">
        <p14:creationId xmlns:p14="http://schemas.microsoft.com/office/powerpoint/2010/main" val="2079021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68"/>
          <p:cNvSpPr txBox="1">
            <a:spLocks noGrp="1"/>
          </p:cNvSpPr>
          <p:nvPr>
            <p:ph type="subTitle" idx="1"/>
          </p:nvPr>
        </p:nvSpPr>
        <p:spPr>
          <a:xfrm>
            <a:off x="484713" y="1456774"/>
            <a:ext cx="4605387" cy="1239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200" dirty="0"/>
              <a:t>1.</a:t>
            </a:r>
            <a:r>
              <a:rPr lang="es-ES" sz="1200" b="1" dirty="0"/>
              <a:t>Orientación profesional</a:t>
            </a:r>
            <a:r>
              <a:rPr lang="es-ES" sz="1200" dirty="0"/>
              <a:t>: Proceso mediante el cual se brinda asesoramiento a personas para facilitar la elección de una carrera u ocupación laboral. </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2.</a:t>
            </a:r>
            <a:r>
              <a:rPr lang="es-ES" sz="1200" b="1" dirty="0"/>
              <a:t>Mentorías</a:t>
            </a:r>
            <a:r>
              <a:rPr lang="es-ES" sz="1200" dirty="0"/>
              <a:t>: Programa mediante el cual una persona con mayor experiencia (mentor) brinda consejo, guía y apoyo a otra menos experimentada en una determinada área o campo profesional.</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3. </a:t>
            </a:r>
            <a:r>
              <a:rPr lang="es-ES" sz="1200" b="1" dirty="0"/>
              <a:t>Inteligencia artificial</a:t>
            </a:r>
            <a:r>
              <a:rPr lang="es-ES" sz="1200" dirty="0"/>
              <a:t>: Capacidad de las máquinas para imitar el comportamiento inteligente humano. Se utiliza en este caso para las evaluaciones de habilidad.</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4. </a:t>
            </a:r>
            <a:r>
              <a:rPr lang="es-ES" sz="1200" b="1" dirty="0"/>
              <a:t>Aptitudes</a:t>
            </a:r>
            <a:r>
              <a:rPr lang="es-ES" sz="1200" dirty="0"/>
              <a:t>: Capacidades y talentos innatos de una persona para desempeñar ciertas tareas y actividades. .</a:t>
            </a:r>
          </a:p>
          <a:p>
            <a:pPr marL="0" lvl="0" indent="0" algn="ctr" rtl="0">
              <a:spcBef>
                <a:spcPts val="0"/>
              </a:spcBef>
              <a:spcAft>
                <a:spcPts val="0"/>
              </a:spcAft>
              <a:buNone/>
            </a:pPr>
            <a:r>
              <a:rPr lang="es-ES" dirty="0"/>
              <a:t> </a:t>
            </a:r>
          </a:p>
        </p:txBody>
      </p:sp>
      <p:sp>
        <p:nvSpPr>
          <p:cNvPr id="3129" name="Google Shape;3129;p68"/>
          <p:cNvSpPr txBox="1">
            <a:spLocks noGrp="1"/>
          </p:cNvSpPr>
          <p:nvPr>
            <p:ph type="ctrTitle"/>
          </p:nvPr>
        </p:nvSpPr>
        <p:spPr>
          <a:xfrm>
            <a:off x="1051535" y="723902"/>
            <a:ext cx="7095923"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Glosario</a:t>
            </a:r>
            <a:endParaRPr dirty="0"/>
          </a:p>
        </p:txBody>
      </p:sp>
      <p:pic>
        <p:nvPicPr>
          <p:cNvPr id="13316" name="Picture 4">
            <a:extLst>
              <a:ext uri="{FF2B5EF4-FFF2-40B4-BE49-F238E27FC236}">
                <a16:creationId xmlns:a16="http://schemas.microsoft.com/office/drawing/2014/main" id="{DAE57CE8-CD9E-48A0-968D-F3FBCB33E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0100" y="1505749"/>
            <a:ext cx="3810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60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6" name="Google Shape;2136;p39"/>
          <p:cNvSpPr txBox="1">
            <a:spLocks noGrp="1"/>
          </p:cNvSpPr>
          <p:nvPr>
            <p:ph type="ctrTitle"/>
          </p:nvPr>
        </p:nvSpPr>
        <p:spPr>
          <a:xfrm>
            <a:off x="4572000" y="677825"/>
            <a:ext cx="3497177"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Visión</a:t>
            </a:r>
            <a:endParaRPr dirty="0"/>
          </a:p>
        </p:txBody>
      </p:sp>
      <p:sp>
        <p:nvSpPr>
          <p:cNvPr id="5" name="Google Shape;2178;p42">
            <a:extLst>
              <a:ext uri="{FF2B5EF4-FFF2-40B4-BE49-F238E27FC236}">
                <a16:creationId xmlns:a16="http://schemas.microsoft.com/office/drawing/2014/main" id="{F577FBED-276C-A13A-7EFD-92CC302541E1}"/>
              </a:ext>
            </a:extLst>
          </p:cNvPr>
          <p:cNvSpPr txBox="1">
            <a:spLocks/>
          </p:cNvSpPr>
          <p:nvPr/>
        </p:nvSpPr>
        <p:spPr>
          <a:xfrm flipH="1">
            <a:off x="4471282" y="1518080"/>
            <a:ext cx="4362989" cy="24330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1"/>
              </a:buClr>
              <a:buSzPts val="1400"/>
              <a:buFont typeface="Open Sans"/>
              <a:buChar char="●"/>
              <a:defRPr sz="1200" b="0" i="0" u="none" strike="noStrike" cap="none">
                <a:solidFill>
                  <a:srgbClr val="434343"/>
                </a:solidFill>
                <a:latin typeface="Open Sans"/>
                <a:ea typeface="Open Sans"/>
                <a:cs typeface="Open Sans"/>
                <a:sym typeface="Open Sans"/>
              </a:defRPr>
            </a:lvl1pPr>
            <a:lvl2pPr marL="914400" marR="0" lvl="1" indent="-317500" algn="l" rtl="0">
              <a:lnSpc>
                <a:spcPct val="100000"/>
              </a:lnSpc>
              <a:spcBef>
                <a:spcPts val="160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2pPr>
            <a:lvl3pPr marL="1371600" marR="0" lvl="2" indent="-317500" algn="l" rtl="0">
              <a:lnSpc>
                <a:spcPct val="100000"/>
              </a:lnSpc>
              <a:spcBef>
                <a:spcPts val="160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3pPr>
            <a:lvl4pPr marL="1828800" marR="0" lvl="3" indent="-317500" algn="l" rtl="0">
              <a:lnSpc>
                <a:spcPct val="100000"/>
              </a:lnSpc>
              <a:spcBef>
                <a:spcPts val="160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4pPr>
            <a:lvl5pPr marL="2286000" marR="0" lvl="4" indent="-317500" algn="l" rtl="0">
              <a:lnSpc>
                <a:spcPct val="100000"/>
              </a:lnSpc>
              <a:spcBef>
                <a:spcPts val="160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5pPr>
            <a:lvl6pPr marL="2743200" marR="0" lvl="5" indent="-317500" algn="l" rtl="0">
              <a:lnSpc>
                <a:spcPct val="100000"/>
              </a:lnSpc>
              <a:spcBef>
                <a:spcPts val="160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6pPr>
            <a:lvl7pPr marL="3200400" marR="0" lvl="6" indent="-317500" algn="l" rtl="0">
              <a:lnSpc>
                <a:spcPct val="100000"/>
              </a:lnSpc>
              <a:spcBef>
                <a:spcPts val="160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7pPr>
            <a:lvl8pPr marL="3657600" marR="0" lvl="7" indent="-317500" algn="l" rtl="0">
              <a:lnSpc>
                <a:spcPct val="100000"/>
              </a:lnSpc>
              <a:spcBef>
                <a:spcPts val="1600"/>
              </a:spcBef>
              <a:spcAft>
                <a:spcPts val="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8pPr>
            <a:lvl9pPr marL="4114800" marR="0" lvl="8" indent="-317500" algn="l" rtl="0">
              <a:lnSpc>
                <a:spcPct val="100000"/>
              </a:lnSpc>
              <a:spcBef>
                <a:spcPts val="1600"/>
              </a:spcBef>
              <a:spcAft>
                <a:spcPts val="1600"/>
              </a:spcAft>
              <a:buClr>
                <a:srgbClr val="434343"/>
              </a:buClr>
              <a:buSzPts val="1400"/>
              <a:buFont typeface="Open Sans"/>
              <a:buChar char="■"/>
              <a:defRPr sz="1400" b="0" i="0" u="none" strike="noStrike" cap="none">
                <a:solidFill>
                  <a:srgbClr val="434343"/>
                </a:solidFill>
                <a:latin typeface="Open Sans"/>
                <a:ea typeface="Open Sans"/>
                <a:cs typeface="Open Sans"/>
                <a:sym typeface="Open Sans"/>
              </a:defRPr>
            </a:lvl9pPr>
          </a:lstStyle>
          <a:p>
            <a:pPr marL="0" indent="0" algn="just">
              <a:buFont typeface="Open Sans"/>
              <a:buNone/>
            </a:pPr>
            <a:r>
              <a:rPr lang="es-ES" dirty="0">
                <a:solidFill>
                  <a:srgbClr val="002060"/>
                </a:solidFill>
              </a:rPr>
              <a:t>"Ser la plataforma líder a nivel global en orientación vocacional y asesoramiento profesional, utilizando la inteligencia artificial de vanguardia y el enfoque emocionalmente inteligente para transformar la manera en que los estudiantes toman decisiones sobre su futuro académico y profesional. </a:t>
            </a:r>
          </a:p>
          <a:p>
            <a:pPr marL="0" indent="0" algn="just">
              <a:buFont typeface="Open Sans"/>
              <a:buNone/>
            </a:pPr>
            <a:endParaRPr lang="es-ES" dirty="0">
              <a:solidFill>
                <a:srgbClr val="002060"/>
              </a:solidFill>
            </a:endParaRPr>
          </a:p>
          <a:p>
            <a:pPr marL="0" indent="0" algn="just">
              <a:buFont typeface="Open Sans"/>
              <a:buNone/>
            </a:pPr>
            <a:r>
              <a:rPr lang="es-ES" dirty="0">
                <a:solidFill>
                  <a:srgbClr val="002060"/>
                </a:solidFill>
              </a:rPr>
              <a:t>Nos esforzamos por ser reconocidos como el referente en el campo, brindando soluciones innovadoras y personalizadas que inspiran y empoderan a los jóvenes a descubrir su verdadero potencial y alcanzar el éxito en sus carreras y vidas."</a:t>
            </a:r>
          </a:p>
        </p:txBody>
      </p:sp>
      <p:pic>
        <p:nvPicPr>
          <p:cNvPr id="2050" name="Picture 2" descr="Misión y visión: evita errores al definirlas - Blog Coomeva">
            <a:extLst>
              <a:ext uri="{FF2B5EF4-FFF2-40B4-BE49-F238E27FC236}">
                <a16:creationId xmlns:a16="http://schemas.microsoft.com/office/drawing/2014/main" id="{BEA772BA-031E-701D-7853-D81EEDB5D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707" y="1168891"/>
            <a:ext cx="2782219" cy="2782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68"/>
          <p:cNvSpPr txBox="1">
            <a:spLocks noGrp="1"/>
          </p:cNvSpPr>
          <p:nvPr>
            <p:ph type="subTitle" idx="1"/>
          </p:nvPr>
        </p:nvSpPr>
        <p:spPr>
          <a:xfrm>
            <a:off x="3950401" y="1614818"/>
            <a:ext cx="4605387" cy="260722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200" dirty="0"/>
              <a:t>5.</a:t>
            </a:r>
            <a:r>
              <a:rPr lang="es-ES" sz="1200" b="1" dirty="0"/>
              <a:t>Competencias</a:t>
            </a:r>
            <a:r>
              <a:rPr lang="es-ES" sz="1200" dirty="0"/>
              <a:t>: Conocimientos, habilidades, actitudes y valores requeridos para desempeñar exitosamente las responsabilidades de una ocupación laboral.</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6.</a:t>
            </a:r>
            <a:r>
              <a:rPr lang="es-ES" sz="1200" b="1" dirty="0"/>
              <a:t>Mentores</a:t>
            </a:r>
            <a:r>
              <a:rPr lang="es-ES" sz="1200" dirty="0"/>
              <a:t>: Personas con amplia experiencia profesional que brindan guía en un campo particular. </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7.</a:t>
            </a:r>
            <a:r>
              <a:rPr lang="es-ES" sz="1200" b="1" dirty="0"/>
              <a:t>Formulario</a:t>
            </a:r>
            <a:r>
              <a:rPr lang="es-ES" sz="1200" dirty="0"/>
              <a:t>: Documento con espacios para ingresar y capturar información específica sobre una persona o materia determinada.  </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8.</a:t>
            </a:r>
            <a:r>
              <a:rPr lang="es-ES" sz="1200" b="1" dirty="0"/>
              <a:t>Plataforma</a:t>
            </a:r>
            <a:r>
              <a:rPr lang="es-ES" sz="1200" dirty="0"/>
              <a:t>: Medio, canal o sistema que permite la interacción y comunicación entre distintos actores. </a:t>
            </a:r>
          </a:p>
          <a:p>
            <a:pPr marL="0" lvl="0" indent="0" algn="just" rtl="0">
              <a:spcBef>
                <a:spcPts val="0"/>
              </a:spcBef>
              <a:spcAft>
                <a:spcPts val="0"/>
              </a:spcAft>
              <a:buNone/>
            </a:pPr>
            <a:endParaRPr lang="es-ES" sz="1200" dirty="0"/>
          </a:p>
        </p:txBody>
      </p:sp>
      <p:sp>
        <p:nvSpPr>
          <p:cNvPr id="3129" name="Google Shape;3129;p68"/>
          <p:cNvSpPr txBox="1">
            <a:spLocks noGrp="1"/>
          </p:cNvSpPr>
          <p:nvPr>
            <p:ph type="ctrTitle"/>
          </p:nvPr>
        </p:nvSpPr>
        <p:spPr>
          <a:xfrm>
            <a:off x="1051535" y="723902"/>
            <a:ext cx="7095923"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Glosario</a:t>
            </a:r>
            <a:endParaRPr dirty="0"/>
          </a:p>
        </p:txBody>
      </p:sp>
      <p:pic>
        <p:nvPicPr>
          <p:cNvPr id="6" name="Picture 2" descr="Propuesta de valor - Emprende USS">
            <a:extLst>
              <a:ext uri="{FF2B5EF4-FFF2-40B4-BE49-F238E27FC236}">
                <a16:creationId xmlns:a16="http://schemas.microsoft.com/office/drawing/2014/main" id="{1096C05E-A5EF-419E-A2EA-9D2936183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35" y="1301702"/>
            <a:ext cx="3396544" cy="287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9483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sp>
        <p:nvSpPr>
          <p:cNvPr id="3123" name="Google Shape;3123;p68"/>
          <p:cNvSpPr txBox="1">
            <a:spLocks noGrp="1"/>
          </p:cNvSpPr>
          <p:nvPr>
            <p:ph type="subTitle" idx="1"/>
          </p:nvPr>
        </p:nvSpPr>
        <p:spPr>
          <a:xfrm>
            <a:off x="378708" y="2199470"/>
            <a:ext cx="4605387" cy="1105804"/>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ES" sz="1200" dirty="0"/>
              <a:t>9.</a:t>
            </a:r>
            <a:r>
              <a:rPr lang="es-ES" sz="1200" b="1" dirty="0"/>
              <a:t>Trayectorias</a:t>
            </a:r>
            <a:r>
              <a:rPr lang="es-ES" sz="1200" dirty="0"/>
              <a:t>: Secuencia de etapas y experiencias educativas y laborales de una persona a lo largo del tiempo. </a:t>
            </a:r>
          </a:p>
          <a:p>
            <a:pPr marL="0" lvl="0" indent="0" algn="just" rtl="0">
              <a:spcBef>
                <a:spcPts val="0"/>
              </a:spcBef>
              <a:spcAft>
                <a:spcPts val="0"/>
              </a:spcAft>
              <a:buNone/>
            </a:pPr>
            <a:endParaRPr lang="es-ES" sz="1200" dirty="0"/>
          </a:p>
          <a:p>
            <a:pPr marL="0" lvl="0" indent="0" algn="just" rtl="0">
              <a:spcBef>
                <a:spcPts val="0"/>
              </a:spcBef>
              <a:spcAft>
                <a:spcPts val="0"/>
              </a:spcAft>
              <a:buNone/>
            </a:pPr>
            <a:r>
              <a:rPr lang="es-ES" sz="1200" dirty="0"/>
              <a:t>10.</a:t>
            </a:r>
            <a:r>
              <a:rPr lang="es-ES" sz="1200" b="1" dirty="0"/>
              <a:t>Capital humano</a:t>
            </a:r>
            <a:r>
              <a:rPr lang="es-ES" sz="1200" dirty="0"/>
              <a:t>: Conocimientos, habilidades, talentos y experiencia de los colaboradores de una organización</a:t>
            </a:r>
          </a:p>
          <a:p>
            <a:pPr marL="0" lvl="0" indent="0" algn="just" rtl="0">
              <a:spcBef>
                <a:spcPts val="0"/>
              </a:spcBef>
              <a:spcAft>
                <a:spcPts val="0"/>
              </a:spcAft>
              <a:buNone/>
            </a:pPr>
            <a:endParaRPr lang="es-ES" sz="1200" dirty="0"/>
          </a:p>
        </p:txBody>
      </p:sp>
      <p:sp>
        <p:nvSpPr>
          <p:cNvPr id="3129" name="Google Shape;3129;p68"/>
          <p:cNvSpPr txBox="1">
            <a:spLocks noGrp="1"/>
          </p:cNvSpPr>
          <p:nvPr>
            <p:ph type="ctrTitle"/>
          </p:nvPr>
        </p:nvSpPr>
        <p:spPr>
          <a:xfrm>
            <a:off x="1051535" y="723902"/>
            <a:ext cx="7095923"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PA" dirty="0"/>
              <a:t>Glosario</a:t>
            </a:r>
            <a:endParaRPr dirty="0"/>
          </a:p>
        </p:txBody>
      </p:sp>
      <p:pic>
        <p:nvPicPr>
          <p:cNvPr id="5" name="Picture 4">
            <a:extLst>
              <a:ext uri="{FF2B5EF4-FFF2-40B4-BE49-F238E27FC236}">
                <a16:creationId xmlns:a16="http://schemas.microsoft.com/office/drawing/2014/main" id="{32C532F1-853F-4D69-8C1B-8ABE17285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406" y="1523647"/>
            <a:ext cx="3419475"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457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20</a:t>
            </a:r>
            <a:endParaRPr dirty="0"/>
          </a:p>
        </p:txBody>
      </p:sp>
      <p:sp>
        <p:nvSpPr>
          <p:cNvPr id="2187" name="Google Shape;2187;p43"/>
          <p:cNvSpPr txBox="1">
            <a:spLocks noGrp="1"/>
          </p:cNvSpPr>
          <p:nvPr>
            <p:ph type="ctrTitle"/>
          </p:nvPr>
        </p:nvSpPr>
        <p:spPr>
          <a:xfrm>
            <a:off x="1334452" y="2947833"/>
            <a:ext cx="6475096" cy="792900"/>
          </a:xfrm>
          <a:prstGeom prst="rect">
            <a:avLst/>
          </a:prstGeom>
        </p:spPr>
        <p:txBody>
          <a:bodyPr spcFirstLastPara="1" wrap="square" lIns="91425" tIns="91425" rIns="91425" bIns="91425" anchor="ctr" anchorCtr="0">
            <a:noAutofit/>
          </a:bodyPr>
          <a:lstStyle/>
          <a:p>
            <a:br>
              <a:rPr lang="es-ES" b="1" dirty="0">
                <a:latin typeface="Arial" panose="020B0604020202020204" pitchFamily="34" charset="0"/>
                <a:ea typeface="Calibri" panose="020F0502020204030204" pitchFamily="34" charset="0"/>
                <a:cs typeface="Arial" panose="020B0604020202020204" pitchFamily="34" charset="0"/>
              </a:rPr>
            </a:br>
            <a:r>
              <a:rPr lang="es-ES" b="1" dirty="0">
                <a:latin typeface="Arial" panose="020B0604020202020204" pitchFamily="34" charset="0"/>
                <a:ea typeface="Calibri" panose="020F0502020204030204" pitchFamily="34" charset="0"/>
                <a:cs typeface="Arial" panose="020B0604020202020204" pitchFamily="34" charset="0"/>
              </a:rPr>
              <a:t>Video Publicitario</a:t>
            </a:r>
          </a:p>
        </p:txBody>
      </p:sp>
    </p:spTree>
    <p:extLst>
      <p:ext uri="{BB962C8B-B14F-4D97-AF65-F5344CB8AC3E}">
        <p14:creationId xmlns:p14="http://schemas.microsoft.com/office/powerpoint/2010/main" val="13534125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pic>
        <p:nvPicPr>
          <p:cNvPr id="6" name="WhatsApp Video 2023-07-15 at 5.17.30 PM">
            <a:hlinkClick r:id="" action="ppaction://media"/>
            <a:extLst>
              <a:ext uri="{FF2B5EF4-FFF2-40B4-BE49-F238E27FC236}">
                <a16:creationId xmlns:a16="http://schemas.microsoft.com/office/drawing/2014/main" id="{D71A9AD7-3412-6579-F113-EEDDAF7346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29507" y="916598"/>
            <a:ext cx="5884985" cy="33103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38"/>
        <p:cNvGrpSpPr/>
        <p:nvPr/>
      </p:nvGrpSpPr>
      <p:grpSpPr>
        <a:xfrm>
          <a:off x="0" y="0"/>
          <a:ext cx="0" cy="0"/>
          <a:chOff x="0" y="0"/>
          <a:chExt cx="0" cy="0"/>
        </a:xfrm>
      </p:grpSpPr>
      <p:sp>
        <p:nvSpPr>
          <p:cNvPr id="3139" name="Google Shape;3139;p69"/>
          <p:cNvSpPr txBox="1">
            <a:spLocks noGrp="1"/>
          </p:cNvSpPr>
          <p:nvPr>
            <p:ph type="ctrTitle"/>
          </p:nvPr>
        </p:nvSpPr>
        <p:spPr>
          <a:xfrm>
            <a:off x="482933" y="1896300"/>
            <a:ext cx="7704000" cy="1350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2646000" y="16737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2187" name="Google Shape;2187;p43"/>
          <p:cNvSpPr txBox="1">
            <a:spLocks noGrp="1"/>
          </p:cNvSpPr>
          <p:nvPr>
            <p:ph type="ctrTitle"/>
          </p:nvPr>
        </p:nvSpPr>
        <p:spPr>
          <a:xfrm>
            <a:off x="2646000" y="3215124"/>
            <a:ext cx="4319244" cy="792900"/>
          </a:xfrm>
          <a:prstGeom prst="rect">
            <a:avLst/>
          </a:prstGeom>
        </p:spPr>
        <p:txBody>
          <a:bodyPr spcFirstLastPara="1" wrap="square" lIns="91425" tIns="91425" rIns="91425" bIns="91425" anchor="ctr" anchorCtr="0">
            <a:noAutofit/>
          </a:bodyPr>
          <a:lstStyle/>
          <a:p>
            <a:pPr algn="l"/>
            <a:r>
              <a:rPr lang="es-ES" b="1" dirty="0">
                <a:effectLst/>
                <a:latin typeface="Arial" panose="020B0604020202020204" pitchFamily="34" charset="0"/>
                <a:ea typeface="Calibri" panose="020F0502020204030204" pitchFamily="34" charset="0"/>
                <a:cs typeface="Arial" panose="020B0604020202020204" pitchFamily="34" charset="0"/>
              </a:rPr>
              <a:t>Valores</a:t>
            </a:r>
            <a:r>
              <a:rPr lang="es-PA" dirty="0"/>
              <a:t> de la empresa </a:t>
            </a:r>
          </a:p>
        </p:txBody>
      </p:sp>
    </p:spTree>
    <p:extLst>
      <p:ext uri="{BB962C8B-B14F-4D97-AF65-F5344CB8AC3E}">
        <p14:creationId xmlns:p14="http://schemas.microsoft.com/office/powerpoint/2010/main" val="731605890"/>
      </p:ext>
    </p:extLst>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340763"/>
      </a:dk2>
      <a:lt2>
        <a:srgbClr val="773DC6"/>
      </a:lt2>
      <a:accent1>
        <a:srgbClr val="773DC6"/>
      </a:accent1>
      <a:accent2>
        <a:srgbClr val="A9D3E3"/>
      </a:accent2>
      <a:accent3>
        <a:srgbClr val="C39FE8"/>
      </a:accent3>
      <a:accent4>
        <a:srgbClr val="A49EDC"/>
      </a:accent4>
      <a:accent5>
        <a:srgbClr val="78B9D2"/>
      </a:accent5>
      <a:accent6>
        <a:srgbClr val="9D6FDC"/>
      </a:accent6>
      <a:hlink>
        <a:srgbClr val="340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1335</TotalTime>
  <Words>3683</Words>
  <Application>Microsoft Office PowerPoint</Application>
  <PresentationFormat>Presentación en pantalla (16:9)</PresentationFormat>
  <Paragraphs>286</Paragraphs>
  <Slides>84</Slides>
  <Notes>77</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84</vt:i4>
      </vt:variant>
    </vt:vector>
  </HeadingPairs>
  <TitlesOfParts>
    <vt:vector size="93" baseType="lpstr">
      <vt:lpstr>Overpass Black</vt:lpstr>
      <vt:lpstr>Open Sans ExtraBold</vt:lpstr>
      <vt:lpstr>Josefin Sans</vt:lpstr>
      <vt:lpstr>Fira Sans Extra Condensed Medium</vt:lpstr>
      <vt:lpstr>Calibri</vt:lpstr>
      <vt:lpstr>Open Sans</vt:lpstr>
      <vt:lpstr>Arial</vt:lpstr>
      <vt:lpstr>Open Sans SemiBold</vt:lpstr>
      <vt:lpstr>Aqua Marketing Plan by Slidego</vt:lpstr>
      <vt:lpstr>FUTURE PATH </vt:lpstr>
      <vt:lpstr>01</vt:lpstr>
      <vt:lpstr>Reseña de la empresa </vt:lpstr>
      <vt:lpstr>Reseña de la empresa </vt:lpstr>
      <vt:lpstr>02</vt:lpstr>
      <vt:lpstr>Misión</vt:lpstr>
      <vt:lpstr>03</vt:lpstr>
      <vt:lpstr>Visión</vt:lpstr>
      <vt:lpstr>04</vt:lpstr>
      <vt:lpstr>Valores de la empresa</vt:lpstr>
      <vt:lpstr>Valores de la empresa</vt:lpstr>
      <vt:lpstr>05</vt:lpstr>
      <vt:lpstr>Politicas de la empresa</vt:lpstr>
      <vt:lpstr>Politicas de la empresa</vt:lpstr>
      <vt:lpstr>06</vt:lpstr>
      <vt:lpstr>Organigrama general de la empresa</vt:lpstr>
      <vt:lpstr>Organigrama general de la empresa</vt:lpstr>
      <vt:lpstr>Organigrama general de la empresa</vt:lpstr>
      <vt:lpstr> Organigrama general de la empresa</vt:lpstr>
      <vt:lpstr>07</vt:lpstr>
      <vt:lpstr>Objetivo general de la empresa</vt:lpstr>
      <vt:lpstr>08</vt:lpstr>
      <vt:lpstr>Objetivo Específicos de la empresa</vt:lpstr>
      <vt:lpstr>09</vt:lpstr>
      <vt:lpstr>Investigaciones preliminares</vt:lpstr>
      <vt:lpstr>Investigaciones preliminares</vt:lpstr>
      <vt:lpstr>Investigaciones preliminares</vt:lpstr>
      <vt:lpstr>10</vt:lpstr>
      <vt:lpstr>Definir los requerimientos</vt:lpstr>
      <vt:lpstr>Definir los requerimientos</vt:lpstr>
      <vt:lpstr>11</vt:lpstr>
      <vt:lpstr>Presentación de PowerPoint</vt:lpstr>
      <vt:lpstr>Presentación de PowerPoint</vt:lpstr>
      <vt:lpstr>12</vt:lpstr>
      <vt:lpstr>Técnicas usadas para encontrar los datos necesarios</vt:lpstr>
      <vt:lpstr>13</vt:lpstr>
      <vt:lpstr>Determinación de los requerimientos del sistema</vt:lpstr>
      <vt:lpstr>Determinación de los requerimientos del sistema</vt:lpstr>
      <vt:lpstr>Organigrama general de la empresa</vt:lpstr>
      <vt:lpstr>Organigrama general de la empresa</vt:lpstr>
      <vt:lpstr>Organigrama general de la empresa</vt:lpstr>
      <vt:lpstr>14</vt:lpstr>
      <vt:lpstr>Organigrama del área a estudiar</vt:lpstr>
      <vt:lpstr>Nuestra figura cuenta con una serie de áreas a estudiar las cuales son:</vt:lpstr>
      <vt:lpstr>Organigrama del área a estudiar</vt:lpstr>
      <vt:lpstr> Organigrama del área a estudiar</vt:lpstr>
      <vt:lpstr>15</vt:lpstr>
      <vt:lpstr>Explicación de la Problemática</vt:lpstr>
      <vt:lpstr>Explicación de la Problemática</vt:lpstr>
      <vt:lpstr>Propuesta del Nuevo Sistema</vt:lpstr>
      <vt:lpstr>Propuesta del nuevo sistema</vt:lpstr>
      <vt:lpstr>Propuesta del nuevo sistema</vt:lpstr>
      <vt:lpstr>Propuesta del nuevo sistema</vt:lpstr>
      <vt:lpstr>Propuesta del nuevo sistema</vt:lpstr>
      <vt:lpstr>Propuesta del nuevo sistema</vt:lpstr>
      <vt:lpstr>UML</vt:lpstr>
      <vt:lpstr>Presentación de PowerPoint</vt:lpstr>
      <vt:lpstr>Diseño de Entrada de la nueva propuesta</vt:lpstr>
      <vt:lpstr>Presentación de PowerPoint</vt:lpstr>
      <vt:lpstr>Presentación de PowerPoint</vt:lpstr>
      <vt:lpstr>16</vt:lpstr>
      <vt:lpstr>Entrada del programa</vt:lpstr>
      <vt:lpstr>Entrada de la base de datos</vt:lpstr>
      <vt:lpstr>Entrada de la base de datos</vt:lpstr>
      <vt:lpstr>Entrada de la base de datos</vt:lpstr>
      <vt:lpstr>Entrada de la base de datos</vt:lpstr>
      <vt:lpstr>Entrada de la base de datos</vt:lpstr>
      <vt:lpstr>17</vt:lpstr>
      <vt:lpstr>Salida de la base de datos</vt:lpstr>
      <vt:lpstr>Salida de la base de datos</vt:lpstr>
      <vt:lpstr>Salida de la base de datos</vt:lpstr>
      <vt:lpstr>Salida de la base de datos</vt:lpstr>
      <vt:lpstr>Salida de la base de datos</vt:lpstr>
      <vt:lpstr>Salida de la base de datos</vt:lpstr>
      <vt:lpstr>Salida de la base de datos</vt:lpstr>
      <vt:lpstr>18</vt:lpstr>
      <vt:lpstr>Conclusiones y Recomendaciones</vt:lpstr>
      <vt:lpstr>19</vt:lpstr>
      <vt:lpstr>Glosario</vt:lpstr>
      <vt:lpstr>Glosario</vt:lpstr>
      <vt:lpstr>Glosario</vt:lpstr>
      <vt:lpstr>20</vt:lpstr>
      <vt:lpstr>Presentación de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PATH</dc:title>
  <dc:creator>50766</dc:creator>
  <cp:lastModifiedBy>Militza Vega</cp:lastModifiedBy>
  <cp:revision>20</cp:revision>
  <dcterms:modified xsi:type="dcterms:W3CDTF">2023-12-04T01:43:06Z</dcterms:modified>
</cp:coreProperties>
</file>